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71" r:id="rId2"/>
    <p:sldId id="757" r:id="rId3"/>
    <p:sldId id="674" r:id="rId4"/>
    <p:sldId id="758" r:id="rId5"/>
    <p:sldId id="620" r:id="rId6"/>
    <p:sldId id="645" r:id="rId7"/>
    <p:sldId id="702" r:id="rId8"/>
    <p:sldId id="670" r:id="rId9"/>
    <p:sldId id="692" r:id="rId10"/>
    <p:sldId id="640" r:id="rId11"/>
    <p:sldId id="679" r:id="rId12"/>
    <p:sldId id="754" r:id="rId13"/>
    <p:sldId id="713" r:id="rId14"/>
    <p:sldId id="587" r:id="rId15"/>
    <p:sldId id="752" r:id="rId16"/>
    <p:sldId id="755" r:id="rId17"/>
    <p:sldId id="756" r:id="rId18"/>
  </p:sldIdLst>
  <p:sldSz cx="11887200" cy="7315200"/>
  <p:notesSz cx="7077075" cy="9051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orbel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orbel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orbel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orbel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Corbe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E1"/>
    <a:srgbClr val="009999"/>
    <a:srgbClr val="FFFF99"/>
    <a:srgbClr val="FF6600"/>
    <a:srgbClr val="00CC99"/>
    <a:srgbClr val="FFE1E1"/>
    <a:srgbClr val="FF7D7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9671" autoAdjust="0"/>
  </p:normalViewPr>
  <p:slideViewPr>
    <p:cSldViewPr>
      <p:cViewPr varScale="1">
        <p:scale>
          <a:sx n="83" d="100"/>
          <a:sy n="83" d="100"/>
        </p:scale>
        <p:origin x="-102" y="-582"/>
      </p:cViewPr>
      <p:guideLst>
        <p:guide orient="horz" pos="864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0E6239-92C6-4463-9549-25695E2A308E}" type="doc">
      <dgm:prSet loTypeId="urn:microsoft.com/office/officeart/2005/8/layout/venn3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03C114C-D92F-4F33-B434-B9E0FB8E9930}">
      <dgm:prSet phldrT="[Text]" custT="1"/>
      <dgm:spPr>
        <a:solidFill>
          <a:srgbClr val="FFFF99"/>
        </a:solidFill>
        <a:ln w="6350">
          <a:solidFill>
            <a:srgbClr val="C00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 lIns="0" rIns="0"/>
        <a:lstStyle/>
        <a:p>
          <a:r>
            <a:rPr lang="en-US" sz="2800" b="1" spc="-150" dirty="0" smtClean="0">
              <a:solidFill>
                <a:srgbClr val="C00000"/>
              </a:solidFill>
              <a:latin typeface="Calibri" pitchFamily="34" charset="0"/>
            </a:rPr>
            <a:t>Students</a:t>
          </a:r>
          <a:endParaRPr lang="en-US" sz="2800" b="1" spc="-150" dirty="0">
            <a:solidFill>
              <a:srgbClr val="C00000"/>
            </a:solidFill>
            <a:latin typeface="Calibri" pitchFamily="34" charset="0"/>
          </a:endParaRPr>
        </a:p>
      </dgm:t>
    </dgm:pt>
    <dgm:pt modelId="{BE716523-3765-4EF9-9382-A6C013E0E215}" type="parTrans" cxnId="{FE31136F-F3F5-41A8-BDB8-F6D64E0D4C15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C56B442F-BADC-4622-A701-41BC170B46D7}" type="sibTrans" cxnId="{FE31136F-F3F5-41A8-BDB8-F6D64E0D4C15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17826B33-DE73-4A68-98D0-AA3D6D67B97E}">
      <dgm:prSet phldrT="[Text]" custT="1"/>
      <dgm:spPr>
        <a:solidFill>
          <a:srgbClr val="FFFF99"/>
        </a:solidFill>
        <a:ln w="6350">
          <a:solidFill>
            <a:srgbClr val="C00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 lIns="0" rIns="0"/>
        <a:lstStyle/>
        <a:p>
          <a:r>
            <a:rPr lang="en-US" sz="2800" b="1" spc="-150" dirty="0" smtClean="0">
              <a:solidFill>
                <a:srgbClr val="C00000"/>
              </a:solidFill>
              <a:latin typeface="Calibri" pitchFamily="34" charset="0"/>
            </a:rPr>
            <a:t>Colleges</a:t>
          </a:r>
          <a:endParaRPr lang="en-US" sz="2800" b="1" spc="-150" dirty="0">
            <a:solidFill>
              <a:srgbClr val="C00000"/>
            </a:solidFill>
            <a:latin typeface="Calibri" pitchFamily="34" charset="0"/>
          </a:endParaRPr>
        </a:p>
      </dgm:t>
    </dgm:pt>
    <dgm:pt modelId="{ABC4E1AD-FC82-4FAF-AE17-9990C75B93EA}" type="parTrans" cxnId="{B8233409-7E54-4417-A833-67C94074EA0E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A9E71989-2376-4FA6-8792-55C5110749BD}" type="sibTrans" cxnId="{B8233409-7E54-4417-A833-67C94074EA0E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3728FB9E-BA17-4D65-ABF4-13EA1FA3ABA9}">
      <dgm:prSet phldrT="[Text]" custT="1"/>
      <dgm:spPr>
        <a:solidFill>
          <a:srgbClr val="FFFF99"/>
        </a:solidFill>
        <a:ln w="6350">
          <a:solidFill>
            <a:srgbClr val="C00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 lIns="0" rIns="0"/>
        <a:lstStyle/>
        <a:p>
          <a:pPr algn="l"/>
          <a:r>
            <a:rPr lang="en-US" sz="2800" b="1" spc="-150" dirty="0" smtClean="0">
              <a:solidFill>
                <a:srgbClr val="C00000"/>
              </a:solidFill>
              <a:latin typeface="Calibri" pitchFamily="34" charset="0"/>
            </a:rPr>
            <a:t>Employers</a:t>
          </a:r>
          <a:endParaRPr lang="en-US" sz="2800" b="1" spc="-150" dirty="0">
            <a:solidFill>
              <a:srgbClr val="C00000"/>
            </a:solidFill>
            <a:latin typeface="Calibri" pitchFamily="34" charset="0"/>
          </a:endParaRPr>
        </a:p>
      </dgm:t>
    </dgm:pt>
    <dgm:pt modelId="{210A730D-D732-410A-A6E9-DFA4F7F646FB}" type="parTrans" cxnId="{86BF4F0A-0278-43B5-8837-D289AABB2B61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2C75EC15-7A9B-4D70-B1EF-C723EBA5B005}" type="sibTrans" cxnId="{86BF4F0A-0278-43B5-8837-D289AABB2B61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FD4F2ACD-B3A0-42C8-AE90-A0EB1368436B}">
      <dgm:prSet phldrT="[Text]" custT="1"/>
      <dgm:spPr>
        <a:solidFill>
          <a:srgbClr val="FFFF99"/>
        </a:solidFill>
        <a:ln w="6350">
          <a:solidFill>
            <a:srgbClr val="C00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 lIns="0" rIns="0"/>
        <a:lstStyle/>
        <a:p>
          <a:r>
            <a:rPr lang="en-US" sz="2800" b="1" spc="-150" dirty="0" smtClean="0">
              <a:solidFill>
                <a:srgbClr val="C00000"/>
              </a:solidFill>
              <a:latin typeface="Calibri" pitchFamily="34" charset="0"/>
            </a:rPr>
            <a:t>Government</a:t>
          </a:r>
          <a:endParaRPr lang="en-US" sz="2800" b="1" spc="-150" dirty="0">
            <a:solidFill>
              <a:srgbClr val="C00000"/>
            </a:solidFill>
            <a:latin typeface="Calibri" pitchFamily="34" charset="0"/>
          </a:endParaRPr>
        </a:p>
      </dgm:t>
    </dgm:pt>
    <dgm:pt modelId="{BD8ADFBB-08D4-43C7-8CB3-8167F1BB793A}" type="parTrans" cxnId="{78733A6A-B0D1-4EA3-977E-150525ACDCFE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2C6C92B3-8292-48EC-B8A6-D31D810D668C}" type="sibTrans" cxnId="{78733A6A-B0D1-4EA3-977E-150525ACDCFE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842B61C0-B9D8-42FA-BB08-1310A07CAE43}">
      <dgm:prSet custT="1"/>
      <dgm:spPr>
        <a:solidFill>
          <a:srgbClr val="FFFF99"/>
        </a:solidFill>
        <a:ln w="6350">
          <a:solidFill>
            <a:srgbClr val="C00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 lIns="0" rIns="0"/>
        <a:lstStyle/>
        <a:p>
          <a:pPr algn="l"/>
          <a:r>
            <a:rPr lang="en-US" sz="2800" b="1" spc="-150" dirty="0" smtClean="0">
              <a:solidFill>
                <a:srgbClr val="C00000"/>
              </a:solidFill>
              <a:latin typeface="Calibri" pitchFamily="34" charset="0"/>
            </a:rPr>
            <a:t>Community</a:t>
          </a:r>
          <a:endParaRPr lang="en-US" sz="2800" b="1" spc="-150" dirty="0">
            <a:solidFill>
              <a:srgbClr val="C00000"/>
            </a:solidFill>
            <a:latin typeface="Calibri" pitchFamily="34" charset="0"/>
          </a:endParaRPr>
        </a:p>
      </dgm:t>
    </dgm:pt>
    <dgm:pt modelId="{CA2D4EEC-3263-43E9-B3F1-4034515286CD}" type="parTrans" cxnId="{3C3CFB01-C3CF-4C34-9845-74DE6ACB2C45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33627CE7-F208-420E-87FB-31A13BD4F76D}" type="sibTrans" cxnId="{3C3CFB01-C3CF-4C34-9845-74DE6ACB2C45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E69C10CC-18F7-49BA-B99E-A24F08287A7A}" type="pres">
      <dgm:prSet presAssocID="{0C0E6239-92C6-4463-9549-25695E2A30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8904A9-18F6-4984-B19A-401844BCD6ED}" type="pres">
      <dgm:prSet presAssocID="{203C114C-D92F-4F33-B434-B9E0FB8E9930}" presName="Name5" presStyleLbl="vennNode1" presStyleIdx="0" presStyleCnt="5" custLinFactNeighborX="3262" custLinFactNeighborY="-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CA02B-F5F9-4CF7-954D-0F9A4319D731}" type="pres">
      <dgm:prSet presAssocID="{C56B442F-BADC-4622-A701-41BC170B46D7}" presName="space" presStyleCnt="0"/>
      <dgm:spPr/>
    </dgm:pt>
    <dgm:pt modelId="{A095F988-D664-4124-9EAD-EED8B3493F63}" type="pres">
      <dgm:prSet presAssocID="{17826B33-DE73-4A68-98D0-AA3D6D67B97E}" presName="Name5" presStyleLbl="vennNode1" presStyleIdx="1" presStyleCnt="5" custLinFactNeighborX="3262" custLinFactNeighborY="-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7290C-5A81-4986-B4AF-373C6A8B6490}" type="pres">
      <dgm:prSet presAssocID="{A9E71989-2376-4FA6-8792-55C5110749BD}" presName="space" presStyleCnt="0"/>
      <dgm:spPr/>
    </dgm:pt>
    <dgm:pt modelId="{56266E3D-4195-4F40-B1E5-390BF40A870C}" type="pres">
      <dgm:prSet presAssocID="{3728FB9E-BA17-4D65-ABF4-13EA1FA3ABA9}" presName="Name5" presStyleLbl="vennNode1" presStyleIdx="2" presStyleCnt="5" custLinFactNeighborX="4195" custLinFactNeighborY="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55FF6-8648-41BC-A33A-3A2AB27304B1}" type="pres">
      <dgm:prSet presAssocID="{2C75EC15-7A9B-4D70-B1EF-C723EBA5B005}" presName="space" presStyleCnt="0"/>
      <dgm:spPr/>
    </dgm:pt>
    <dgm:pt modelId="{C45FD964-F9DE-4024-A1D5-3A6AC7807B23}" type="pres">
      <dgm:prSet presAssocID="{842B61C0-B9D8-42FA-BB08-1310A07CAE43}" presName="Name5" presStyleLbl="vennNode1" presStyleIdx="3" presStyleCnt="5" custLinFactNeighborX="3262" custLinFactNeighborY="-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68716-7CFC-496B-AD81-2095CCD26B87}" type="pres">
      <dgm:prSet presAssocID="{33627CE7-F208-420E-87FB-31A13BD4F76D}" presName="space" presStyleCnt="0"/>
      <dgm:spPr/>
    </dgm:pt>
    <dgm:pt modelId="{FD276B28-A7A1-45D9-9685-B40422D64DAA}" type="pres">
      <dgm:prSet presAssocID="{FD4F2ACD-B3A0-42C8-AE90-A0EB1368436B}" presName="Name5" presStyleLbl="vennNode1" presStyleIdx="4" presStyleCnt="5" custLinFactNeighborX="3262" custLinFactNeighborY="-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733A6A-B0D1-4EA3-977E-150525ACDCFE}" srcId="{0C0E6239-92C6-4463-9549-25695E2A308E}" destId="{FD4F2ACD-B3A0-42C8-AE90-A0EB1368436B}" srcOrd="4" destOrd="0" parTransId="{BD8ADFBB-08D4-43C7-8CB3-8167F1BB793A}" sibTransId="{2C6C92B3-8292-48EC-B8A6-D31D810D668C}"/>
    <dgm:cxn modelId="{05FECF14-279A-479B-A0F0-3726F20AF34D}" type="presOf" srcId="{3728FB9E-BA17-4D65-ABF4-13EA1FA3ABA9}" destId="{56266E3D-4195-4F40-B1E5-390BF40A870C}" srcOrd="0" destOrd="0" presId="urn:microsoft.com/office/officeart/2005/8/layout/venn3"/>
    <dgm:cxn modelId="{0D179C24-0DBC-4956-B790-3FB55607DA63}" type="presOf" srcId="{FD4F2ACD-B3A0-42C8-AE90-A0EB1368436B}" destId="{FD276B28-A7A1-45D9-9685-B40422D64DAA}" srcOrd="0" destOrd="0" presId="urn:microsoft.com/office/officeart/2005/8/layout/venn3"/>
    <dgm:cxn modelId="{7757A94F-5CAB-4DDB-ABD1-C6D3E3394FD3}" type="presOf" srcId="{842B61C0-B9D8-42FA-BB08-1310A07CAE43}" destId="{C45FD964-F9DE-4024-A1D5-3A6AC7807B23}" srcOrd="0" destOrd="0" presId="urn:microsoft.com/office/officeart/2005/8/layout/venn3"/>
    <dgm:cxn modelId="{6A2903C2-8A14-41A1-97DF-8579505AA093}" type="presOf" srcId="{203C114C-D92F-4F33-B434-B9E0FB8E9930}" destId="{2F8904A9-18F6-4984-B19A-401844BCD6ED}" srcOrd="0" destOrd="0" presId="urn:microsoft.com/office/officeart/2005/8/layout/venn3"/>
    <dgm:cxn modelId="{A637B079-07E1-4E88-93E9-6D551AA3166B}" type="presOf" srcId="{0C0E6239-92C6-4463-9549-25695E2A308E}" destId="{E69C10CC-18F7-49BA-B99E-A24F08287A7A}" srcOrd="0" destOrd="0" presId="urn:microsoft.com/office/officeart/2005/8/layout/venn3"/>
    <dgm:cxn modelId="{FE31136F-F3F5-41A8-BDB8-F6D64E0D4C15}" srcId="{0C0E6239-92C6-4463-9549-25695E2A308E}" destId="{203C114C-D92F-4F33-B434-B9E0FB8E9930}" srcOrd="0" destOrd="0" parTransId="{BE716523-3765-4EF9-9382-A6C013E0E215}" sibTransId="{C56B442F-BADC-4622-A701-41BC170B46D7}"/>
    <dgm:cxn modelId="{3C3CFB01-C3CF-4C34-9845-74DE6ACB2C45}" srcId="{0C0E6239-92C6-4463-9549-25695E2A308E}" destId="{842B61C0-B9D8-42FA-BB08-1310A07CAE43}" srcOrd="3" destOrd="0" parTransId="{CA2D4EEC-3263-43E9-B3F1-4034515286CD}" sibTransId="{33627CE7-F208-420E-87FB-31A13BD4F76D}"/>
    <dgm:cxn modelId="{86BF4F0A-0278-43B5-8837-D289AABB2B61}" srcId="{0C0E6239-92C6-4463-9549-25695E2A308E}" destId="{3728FB9E-BA17-4D65-ABF4-13EA1FA3ABA9}" srcOrd="2" destOrd="0" parTransId="{210A730D-D732-410A-A6E9-DFA4F7F646FB}" sibTransId="{2C75EC15-7A9B-4D70-B1EF-C723EBA5B005}"/>
    <dgm:cxn modelId="{B8233409-7E54-4417-A833-67C94074EA0E}" srcId="{0C0E6239-92C6-4463-9549-25695E2A308E}" destId="{17826B33-DE73-4A68-98D0-AA3D6D67B97E}" srcOrd="1" destOrd="0" parTransId="{ABC4E1AD-FC82-4FAF-AE17-9990C75B93EA}" sibTransId="{A9E71989-2376-4FA6-8792-55C5110749BD}"/>
    <dgm:cxn modelId="{A8AAFCBE-7F03-4775-8036-4DE2502B0E14}" type="presOf" srcId="{17826B33-DE73-4A68-98D0-AA3D6D67B97E}" destId="{A095F988-D664-4124-9EAD-EED8B3493F63}" srcOrd="0" destOrd="0" presId="urn:microsoft.com/office/officeart/2005/8/layout/venn3"/>
    <dgm:cxn modelId="{CE4FF0BE-899C-45C8-B039-13308023180B}" type="presParOf" srcId="{E69C10CC-18F7-49BA-B99E-A24F08287A7A}" destId="{2F8904A9-18F6-4984-B19A-401844BCD6ED}" srcOrd="0" destOrd="0" presId="urn:microsoft.com/office/officeart/2005/8/layout/venn3"/>
    <dgm:cxn modelId="{ABBAC4A4-5F8B-4408-836F-EEDE00A61367}" type="presParOf" srcId="{E69C10CC-18F7-49BA-B99E-A24F08287A7A}" destId="{82ACA02B-F5F9-4CF7-954D-0F9A4319D731}" srcOrd="1" destOrd="0" presId="urn:microsoft.com/office/officeart/2005/8/layout/venn3"/>
    <dgm:cxn modelId="{4AD6356B-1000-4F7E-B56E-009936FD3B10}" type="presParOf" srcId="{E69C10CC-18F7-49BA-B99E-A24F08287A7A}" destId="{A095F988-D664-4124-9EAD-EED8B3493F63}" srcOrd="2" destOrd="0" presId="urn:microsoft.com/office/officeart/2005/8/layout/venn3"/>
    <dgm:cxn modelId="{5A134FCD-319B-43C7-A60E-6A0771662E86}" type="presParOf" srcId="{E69C10CC-18F7-49BA-B99E-A24F08287A7A}" destId="{8497290C-5A81-4986-B4AF-373C6A8B6490}" srcOrd="3" destOrd="0" presId="urn:microsoft.com/office/officeart/2005/8/layout/venn3"/>
    <dgm:cxn modelId="{222BD6C9-783D-49DF-814F-F74E87734D62}" type="presParOf" srcId="{E69C10CC-18F7-49BA-B99E-A24F08287A7A}" destId="{56266E3D-4195-4F40-B1E5-390BF40A870C}" srcOrd="4" destOrd="0" presId="urn:microsoft.com/office/officeart/2005/8/layout/venn3"/>
    <dgm:cxn modelId="{018CB66E-8544-45A9-8F05-6CD19A5F78D7}" type="presParOf" srcId="{E69C10CC-18F7-49BA-B99E-A24F08287A7A}" destId="{05155FF6-8648-41BC-A33A-3A2AB27304B1}" srcOrd="5" destOrd="0" presId="urn:microsoft.com/office/officeart/2005/8/layout/venn3"/>
    <dgm:cxn modelId="{47B6F376-EF7E-41EE-AC9A-85DAF1AA5DA2}" type="presParOf" srcId="{E69C10CC-18F7-49BA-B99E-A24F08287A7A}" destId="{C45FD964-F9DE-4024-A1D5-3A6AC7807B23}" srcOrd="6" destOrd="0" presId="urn:microsoft.com/office/officeart/2005/8/layout/venn3"/>
    <dgm:cxn modelId="{BE9FFAE3-1561-4863-819B-CB816E128872}" type="presParOf" srcId="{E69C10CC-18F7-49BA-B99E-A24F08287A7A}" destId="{86C68716-7CFC-496B-AD81-2095CCD26B87}" srcOrd="7" destOrd="0" presId="urn:microsoft.com/office/officeart/2005/8/layout/venn3"/>
    <dgm:cxn modelId="{85644465-9130-4CB1-AFE0-0024088FBC7D}" type="presParOf" srcId="{E69C10CC-18F7-49BA-B99E-A24F08287A7A}" destId="{FD276B28-A7A1-45D9-9685-B40422D64DAA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8904A9-18F6-4984-B19A-401844BCD6ED}">
      <dsp:nvSpPr>
        <dsp:cNvPr id="0" name=""/>
        <dsp:cNvSpPr/>
      </dsp:nvSpPr>
      <dsp:spPr>
        <a:xfrm>
          <a:off x="17869" y="1217227"/>
          <a:ext cx="2539379" cy="2539379"/>
        </a:xfrm>
        <a:prstGeom prst="ellipse">
          <a:avLst/>
        </a:prstGeom>
        <a:solidFill>
          <a:srgbClr val="FFFF99"/>
        </a:solidFill>
        <a:ln w="635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pc="-150" dirty="0" smtClean="0">
              <a:solidFill>
                <a:srgbClr val="C00000"/>
              </a:solidFill>
              <a:latin typeface="Calibri" pitchFamily="34" charset="0"/>
            </a:rPr>
            <a:t>Students</a:t>
          </a:r>
          <a:endParaRPr lang="en-US" sz="2800" b="1" kern="1200" spc="-150" dirty="0">
            <a:solidFill>
              <a:srgbClr val="C00000"/>
            </a:solidFill>
            <a:latin typeface="Calibri" pitchFamily="34" charset="0"/>
          </a:endParaRPr>
        </a:p>
      </dsp:txBody>
      <dsp:txXfrm>
        <a:off x="17869" y="1217227"/>
        <a:ext cx="2539379" cy="2539379"/>
      </dsp:txXfrm>
    </dsp:sp>
    <dsp:sp modelId="{A095F988-D664-4124-9EAD-EED8B3493F63}">
      <dsp:nvSpPr>
        <dsp:cNvPr id="0" name=""/>
        <dsp:cNvSpPr/>
      </dsp:nvSpPr>
      <dsp:spPr>
        <a:xfrm>
          <a:off x="2049373" y="1217227"/>
          <a:ext cx="2539379" cy="2539379"/>
        </a:xfrm>
        <a:prstGeom prst="ellipse">
          <a:avLst/>
        </a:prstGeom>
        <a:solidFill>
          <a:srgbClr val="FFFF99"/>
        </a:solidFill>
        <a:ln w="635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pc="-150" dirty="0" smtClean="0">
              <a:solidFill>
                <a:srgbClr val="C00000"/>
              </a:solidFill>
              <a:latin typeface="Calibri" pitchFamily="34" charset="0"/>
            </a:rPr>
            <a:t>Colleges</a:t>
          </a:r>
          <a:endParaRPr lang="en-US" sz="2800" b="1" kern="1200" spc="-150" dirty="0">
            <a:solidFill>
              <a:srgbClr val="C00000"/>
            </a:solidFill>
            <a:latin typeface="Calibri" pitchFamily="34" charset="0"/>
          </a:endParaRPr>
        </a:p>
      </dsp:txBody>
      <dsp:txXfrm>
        <a:off x="2049373" y="1217227"/>
        <a:ext cx="2539379" cy="2539379"/>
      </dsp:txXfrm>
    </dsp:sp>
    <dsp:sp modelId="{56266E3D-4195-4F40-B1E5-390BF40A870C}">
      <dsp:nvSpPr>
        <dsp:cNvPr id="0" name=""/>
        <dsp:cNvSpPr/>
      </dsp:nvSpPr>
      <dsp:spPr>
        <a:xfrm>
          <a:off x="4085615" y="1240920"/>
          <a:ext cx="2539379" cy="2539379"/>
        </a:xfrm>
        <a:prstGeom prst="ellipse">
          <a:avLst/>
        </a:prstGeom>
        <a:solidFill>
          <a:srgbClr val="FFFF99"/>
        </a:solidFill>
        <a:ln w="635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pc="-150" dirty="0" smtClean="0">
              <a:solidFill>
                <a:srgbClr val="C00000"/>
              </a:solidFill>
              <a:latin typeface="Calibri" pitchFamily="34" charset="0"/>
            </a:rPr>
            <a:t>Employers</a:t>
          </a:r>
          <a:endParaRPr lang="en-US" sz="2800" b="1" kern="1200" spc="-150" dirty="0">
            <a:solidFill>
              <a:srgbClr val="C00000"/>
            </a:solidFill>
            <a:latin typeface="Calibri" pitchFamily="34" charset="0"/>
          </a:endParaRPr>
        </a:p>
      </dsp:txBody>
      <dsp:txXfrm>
        <a:off x="4085615" y="1240920"/>
        <a:ext cx="2539379" cy="2539379"/>
      </dsp:txXfrm>
    </dsp:sp>
    <dsp:sp modelId="{C45FD964-F9DE-4024-A1D5-3A6AC7807B23}">
      <dsp:nvSpPr>
        <dsp:cNvPr id="0" name=""/>
        <dsp:cNvSpPr/>
      </dsp:nvSpPr>
      <dsp:spPr>
        <a:xfrm>
          <a:off x="6112380" y="1217227"/>
          <a:ext cx="2539379" cy="2539379"/>
        </a:xfrm>
        <a:prstGeom prst="ellipse">
          <a:avLst/>
        </a:prstGeom>
        <a:solidFill>
          <a:srgbClr val="FFFF99"/>
        </a:solidFill>
        <a:ln w="635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pc="-150" dirty="0" smtClean="0">
              <a:solidFill>
                <a:srgbClr val="C00000"/>
              </a:solidFill>
              <a:latin typeface="Calibri" pitchFamily="34" charset="0"/>
            </a:rPr>
            <a:t>Community</a:t>
          </a:r>
          <a:endParaRPr lang="en-US" sz="2800" b="1" kern="1200" spc="-150" dirty="0">
            <a:solidFill>
              <a:srgbClr val="C00000"/>
            </a:solidFill>
            <a:latin typeface="Calibri" pitchFamily="34" charset="0"/>
          </a:endParaRPr>
        </a:p>
      </dsp:txBody>
      <dsp:txXfrm>
        <a:off x="6112380" y="1217227"/>
        <a:ext cx="2539379" cy="2539379"/>
      </dsp:txXfrm>
    </dsp:sp>
    <dsp:sp modelId="{FD276B28-A7A1-45D9-9685-B40422D64DAA}">
      <dsp:nvSpPr>
        <dsp:cNvPr id="0" name=""/>
        <dsp:cNvSpPr/>
      </dsp:nvSpPr>
      <dsp:spPr>
        <a:xfrm>
          <a:off x="8128620" y="1217227"/>
          <a:ext cx="2539379" cy="2539379"/>
        </a:xfrm>
        <a:prstGeom prst="ellipse">
          <a:avLst/>
        </a:prstGeom>
        <a:solidFill>
          <a:srgbClr val="FFFF99"/>
        </a:solidFill>
        <a:ln w="635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pc="-150" dirty="0" smtClean="0">
              <a:solidFill>
                <a:srgbClr val="C00000"/>
              </a:solidFill>
              <a:latin typeface="Calibri" pitchFamily="34" charset="0"/>
            </a:rPr>
            <a:t>Government</a:t>
          </a:r>
          <a:endParaRPr lang="en-US" sz="2800" b="1" kern="1200" spc="-150" dirty="0">
            <a:solidFill>
              <a:srgbClr val="C00000"/>
            </a:solidFill>
            <a:latin typeface="Calibri" pitchFamily="34" charset="0"/>
          </a:endParaRPr>
        </a:p>
      </dsp:txBody>
      <dsp:txXfrm>
        <a:off x="8128620" y="1217227"/>
        <a:ext cx="2539379" cy="2539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110" tIns="60556" rIns="121110" bIns="60556" numCol="1" anchor="t" anchorCtr="0" compatLnSpc="1">
            <a:prstTxWarp prst="textNoShape">
              <a:avLst/>
            </a:prstTxWarp>
          </a:bodyPr>
          <a:lstStyle>
            <a:lvl1pPr defTabSz="1210974">
              <a:defRPr sz="16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110" tIns="60556" rIns="121110" bIns="60556" numCol="1" anchor="t" anchorCtr="0" compatLnSpc="1">
            <a:prstTxWarp prst="textNoShape">
              <a:avLst/>
            </a:prstTxWarp>
          </a:bodyPr>
          <a:lstStyle>
            <a:lvl1pPr algn="r" defTabSz="1210974">
              <a:defRPr sz="16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110" tIns="60556" rIns="121110" bIns="60556" numCol="1" anchor="b" anchorCtr="0" compatLnSpc="1">
            <a:prstTxWarp prst="textNoShape">
              <a:avLst/>
            </a:prstTxWarp>
          </a:bodyPr>
          <a:lstStyle>
            <a:lvl1pPr defTabSz="1210974">
              <a:defRPr sz="16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599488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110" tIns="60556" rIns="121110" bIns="60556" numCol="1" anchor="b" anchorCtr="0" compatLnSpc="1">
            <a:prstTxWarp prst="textNoShape">
              <a:avLst/>
            </a:prstTxWarp>
          </a:bodyPr>
          <a:lstStyle>
            <a:lvl1pPr algn="r" defTabSz="1210974">
              <a:defRPr sz="1600">
                <a:latin typeface="Arial" charset="0"/>
              </a:defRPr>
            </a:lvl1pPr>
          </a:lstStyle>
          <a:p>
            <a:pPr>
              <a:defRPr/>
            </a:pPr>
            <a:fld id="{55CD8B9C-0C3F-4EE2-A742-21EAEBD6E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110" tIns="60556" rIns="121110" bIns="60556" numCol="1" anchor="t" anchorCtr="0" compatLnSpc="1">
            <a:prstTxWarp prst="textNoShape">
              <a:avLst/>
            </a:prstTxWarp>
          </a:bodyPr>
          <a:lstStyle>
            <a:lvl1pPr defTabSz="1210974">
              <a:defRPr sz="16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110" tIns="60556" rIns="121110" bIns="60556" numCol="1" anchor="t" anchorCtr="0" compatLnSpc="1">
            <a:prstTxWarp prst="textNoShape">
              <a:avLst/>
            </a:prstTxWarp>
          </a:bodyPr>
          <a:lstStyle>
            <a:lvl1pPr algn="r" defTabSz="1210974">
              <a:defRPr sz="16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2638" y="679450"/>
            <a:ext cx="5514975" cy="339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302125"/>
            <a:ext cx="5661025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110" tIns="60556" rIns="121110" bIns="605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110" tIns="60556" rIns="121110" bIns="60556" numCol="1" anchor="b" anchorCtr="0" compatLnSpc="1">
            <a:prstTxWarp prst="textNoShape">
              <a:avLst/>
            </a:prstTxWarp>
          </a:bodyPr>
          <a:lstStyle>
            <a:lvl1pPr defTabSz="1210974">
              <a:defRPr sz="16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599488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110" tIns="60556" rIns="121110" bIns="60556" numCol="1" anchor="b" anchorCtr="0" compatLnSpc="1">
            <a:prstTxWarp prst="textNoShape">
              <a:avLst/>
            </a:prstTxWarp>
          </a:bodyPr>
          <a:lstStyle>
            <a:lvl1pPr algn="r" defTabSz="1210974">
              <a:defRPr sz="1600">
                <a:latin typeface="Arial" charset="0"/>
              </a:defRPr>
            </a:lvl1pPr>
          </a:lstStyle>
          <a:p>
            <a:pPr>
              <a:defRPr/>
            </a:pPr>
            <a:fld id="{43E9B6F9-CF3F-4A05-9C41-9011C056B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909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1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209675"/>
            <a:fld id="{E7183F16-8D0F-4736-8829-C35E173222F0}" type="slidenum">
              <a:rPr lang="en-US" smtClean="0">
                <a:latin typeface="Arial" pitchFamily="34" charset="0"/>
              </a:rPr>
              <a:pPr defTabSz="1209675"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0" y="685800"/>
            <a:ext cx="2286000" cy="6629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22" tIns="45710" rIns="91422" bIns="45710" anchor="ctr"/>
          <a:lstStyle/>
          <a:p>
            <a:pPr algn="ctr" defTabSz="1096919"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93689"/>
            <a:ext cx="10699750" cy="12192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6" y="1706564"/>
            <a:ext cx="10699750" cy="4827587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539" y="293689"/>
            <a:ext cx="2674937" cy="6240462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293689"/>
            <a:ext cx="7872413" cy="6240462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3726" y="293689"/>
            <a:ext cx="10699750" cy="6240462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564" y="0"/>
            <a:ext cx="10699750" cy="685800"/>
          </a:xfrm>
          <a:prstGeom prst="rect">
            <a:avLst/>
          </a:prstGeom>
        </p:spPr>
        <p:txBody>
          <a:bodyPr lIns="91436" tIns="45718" rIns="182880" bIns="45718" anchor="ctr" anchorCtr="0"/>
          <a:lstStyle>
            <a:lvl1pPr>
              <a:defRPr sz="200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1" y="4700588"/>
            <a:ext cx="10102850" cy="1452562"/>
          </a:xfrm>
          <a:prstGeom prst="rect">
            <a:avLst/>
          </a:prstGeom>
        </p:spPr>
        <p:txBody>
          <a:bodyPr lIns="91436" tIns="45718" rIns="91436" bIns="45718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801" y="3100387"/>
            <a:ext cx="10102850" cy="1600201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000"/>
            </a:lvl1pPr>
            <a:lvl2pPr marL="457182" indent="0">
              <a:buNone/>
              <a:defRPr sz="1800"/>
            </a:lvl2pPr>
            <a:lvl3pPr marL="914364" indent="0">
              <a:buNone/>
              <a:defRPr sz="1600"/>
            </a:lvl3pPr>
            <a:lvl4pPr marL="1371545" indent="0">
              <a:buNone/>
              <a:defRPr sz="1400"/>
            </a:lvl4pPr>
            <a:lvl5pPr marL="1828727" indent="0">
              <a:buNone/>
              <a:defRPr sz="1400"/>
            </a:lvl5pPr>
            <a:lvl6pPr marL="2285909" indent="0">
              <a:buNone/>
              <a:defRPr sz="1400"/>
            </a:lvl6pPr>
            <a:lvl7pPr marL="2743091" indent="0">
              <a:buNone/>
              <a:defRPr sz="1400"/>
            </a:lvl7pPr>
            <a:lvl8pPr marL="3200272" indent="0">
              <a:buNone/>
              <a:defRPr sz="1400"/>
            </a:lvl8pPr>
            <a:lvl9pPr marL="365745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93689"/>
            <a:ext cx="10699750" cy="12192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6" y="1706564"/>
            <a:ext cx="5273675" cy="482758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1" y="1706564"/>
            <a:ext cx="5273675" cy="482758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93689"/>
            <a:ext cx="10699750" cy="12192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6" y="1636714"/>
            <a:ext cx="5253037" cy="682625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26" y="2319339"/>
            <a:ext cx="5253037" cy="4214812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852" y="1636714"/>
            <a:ext cx="5254625" cy="682625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852" y="2319339"/>
            <a:ext cx="5254625" cy="4214812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90515"/>
            <a:ext cx="3911600" cy="1239837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290513"/>
            <a:ext cx="6645275" cy="624363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6" y="1530350"/>
            <a:ext cx="3911600" cy="500380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800"/>
            </a:lvl4pPr>
            <a:lvl5pPr marL="1828727" indent="0">
              <a:buNone/>
              <a:defRPr sz="800"/>
            </a:lvl5pPr>
            <a:lvl6pPr marL="2285909" indent="0">
              <a:buNone/>
              <a:defRPr sz="800"/>
            </a:lvl6pPr>
            <a:lvl7pPr marL="2743091" indent="0">
              <a:buNone/>
              <a:defRPr sz="800"/>
            </a:lvl7pPr>
            <a:lvl8pPr marL="3200272" indent="0">
              <a:buNone/>
              <a:defRPr sz="800"/>
            </a:lvl8pPr>
            <a:lvl9pPr marL="365745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451" y="5121275"/>
            <a:ext cx="7132639" cy="60325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0451" y="654050"/>
            <a:ext cx="7132639" cy="438943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451" y="5724526"/>
            <a:ext cx="7132639" cy="85883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800"/>
            </a:lvl4pPr>
            <a:lvl5pPr marL="1828727" indent="0">
              <a:buNone/>
              <a:defRPr sz="800"/>
            </a:lvl5pPr>
            <a:lvl6pPr marL="2285909" indent="0">
              <a:buNone/>
              <a:defRPr sz="800"/>
            </a:lvl6pPr>
            <a:lvl7pPr marL="2743091" indent="0">
              <a:buNone/>
              <a:defRPr sz="800"/>
            </a:lvl7pPr>
            <a:lvl8pPr marL="3200272" indent="0">
              <a:buNone/>
              <a:defRPr sz="800"/>
            </a:lvl8pPr>
            <a:lvl9pPr marL="365745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 userDrawn="1"/>
        </p:nvSpPr>
        <p:spPr bwMode="auto">
          <a:xfrm flipV="1">
            <a:off x="0" y="7315198"/>
            <a:ext cx="11887200" cy="4571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 lIns="91422" tIns="45710" rIns="91422" bIns="45710" anchor="ctr"/>
          <a:lstStyle/>
          <a:p>
            <a:pPr algn="ctr" defTabSz="1096919">
              <a:defRPr/>
            </a:pPr>
            <a:endParaRPr lang="en-US" b="1" dirty="0">
              <a:solidFill>
                <a:srgbClr val="FFFFCC"/>
              </a:solidFill>
              <a:latin typeface="Perpetua" pitchFamily="18" charset="0"/>
            </a:endParaRPr>
          </a:p>
        </p:txBody>
      </p:sp>
      <p:sp>
        <p:nvSpPr>
          <p:cNvPr id="19" name="Text Box 243"/>
          <p:cNvSpPr txBox="1">
            <a:spLocks noChangeArrowheads="1"/>
          </p:cNvSpPr>
          <p:nvPr userDrawn="1"/>
        </p:nvSpPr>
        <p:spPr bwMode="auto">
          <a:xfrm>
            <a:off x="0" y="6815138"/>
            <a:ext cx="1447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0" rIns="0" bIns="45710">
            <a:spAutoFit/>
          </a:bodyPr>
          <a:lstStyle/>
          <a:p>
            <a:pPr algn="r" defTabSz="1096919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800" dirty="0">
                <a:solidFill>
                  <a:srgbClr val="B2B2B2"/>
                </a:solidFill>
                <a:latin typeface="Franklin Gothic Medium Cond" pitchFamily="34" charset="0"/>
              </a:rPr>
              <a:t>GROWING  TALLAHASSEE’S COLLEGE  EDUCATED  WORKFORCE</a:t>
            </a:r>
          </a:p>
          <a:p>
            <a:pPr algn="r" defTabSz="1096919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600" baseline="9000" dirty="0">
                <a:solidFill>
                  <a:srgbClr val="B2B2B2"/>
                </a:solidFill>
                <a:latin typeface="Franklin Gothic Book" pitchFamily="34" charset="0"/>
              </a:rPr>
              <a:t>©</a:t>
            </a:r>
            <a:r>
              <a:rPr lang="en-US" sz="800" dirty="0">
                <a:solidFill>
                  <a:srgbClr val="B2B2B2"/>
                </a:solidFill>
                <a:latin typeface="Calibri" pitchFamily="34" charset="0"/>
              </a:rPr>
              <a:t>2009</a:t>
            </a:r>
            <a:r>
              <a:rPr lang="en-US" sz="800" dirty="0">
                <a:solidFill>
                  <a:srgbClr val="B2B2B2"/>
                </a:solidFill>
                <a:latin typeface="Franklin Gothic Book" pitchFamily="34" charset="0"/>
              </a:rPr>
              <a:t> Collegia :: </a:t>
            </a:r>
            <a:r>
              <a:rPr lang="en-US" sz="800" dirty="0">
                <a:solidFill>
                  <a:srgbClr val="B2B2B2"/>
                </a:solidFill>
                <a:latin typeface="Calibri" pitchFamily="34" charset="0"/>
              </a:rPr>
              <a:t>08.25.09</a:t>
            </a:r>
          </a:p>
        </p:txBody>
      </p:sp>
      <p:sp>
        <p:nvSpPr>
          <p:cNvPr id="20" name="Rectangle 246"/>
          <p:cNvSpPr>
            <a:spLocks noChangeArrowheads="1"/>
          </p:cNvSpPr>
          <p:nvPr userDrawn="1"/>
        </p:nvSpPr>
        <p:spPr bwMode="auto">
          <a:xfrm>
            <a:off x="11287125" y="7045325"/>
            <a:ext cx="673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2" tIns="45710" rIns="91422" bIns="45710">
            <a:spAutoFit/>
          </a:bodyPr>
          <a:lstStyle/>
          <a:p>
            <a:pPr defTabSz="1096919"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PAGE </a:t>
            </a:r>
            <a:fld id="{E91B99F3-03F7-48FE-983D-8A6C09268107}" type="slidenum">
              <a:rPr lang="en-US" sz="90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pPr defTabSz="1096919">
                <a:defRPr/>
              </a:pPr>
              <a:t>‹#›</a:t>
            </a:fld>
            <a:endParaRPr lang="en-US" sz="9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0"/>
            <a:ext cx="11887200" cy="73152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96963">
              <a:defRPr/>
            </a:pPr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-1"/>
            <a:ext cx="11887200" cy="68580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 lIns="91422" tIns="45710" rIns="91422" bIns="45710" anchor="ctr"/>
          <a:lstStyle/>
          <a:p>
            <a:pPr algn="ctr" defTabSz="1096919">
              <a:defRPr/>
            </a:pPr>
            <a:endParaRPr lang="en-US" b="1" dirty="0">
              <a:solidFill>
                <a:srgbClr val="FFFFCC"/>
              </a:solidFill>
              <a:latin typeface="Perpetua" pitchFamily="18" charset="0"/>
            </a:endParaRPr>
          </a:p>
        </p:txBody>
      </p:sp>
      <p:pic>
        <p:nvPicPr>
          <p:cNvPr id="1035" name="Picture 198" descr="collegia-white2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425" y="152400"/>
            <a:ext cx="1755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r" defTabSz="10953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r" defTabSz="10953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Demi" pitchFamily="34" charset="0"/>
        </a:defRPr>
      </a:lvl2pPr>
      <a:lvl3pPr algn="r" defTabSz="10953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Demi" pitchFamily="34" charset="0"/>
        </a:defRPr>
      </a:lvl3pPr>
      <a:lvl4pPr algn="r" defTabSz="10953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Demi" pitchFamily="34" charset="0"/>
        </a:defRPr>
      </a:lvl4pPr>
      <a:lvl5pPr algn="r" defTabSz="10953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Demi" pitchFamily="34" charset="0"/>
        </a:defRPr>
      </a:lvl5pPr>
      <a:lvl6pPr marL="457182" algn="r" defTabSz="1096919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Demi" pitchFamily="34" charset="0"/>
        </a:defRPr>
      </a:lvl6pPr>
      <a:lvl7pPr marL="914364" algn="r" defTabSz="1096919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Demi" pitchFamily="34" charset="0"/>
        </a:defRPr>
      </a:lvl7pPr>
      <a:lvl8pPr marL="1371545" algn="r" defTabSz="1096919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Demi" pitchFamily="34" charset="0"/>
        </a:defRPr>
      </a:lvl8pPr>
      <a:lvl9pPr marL="1828727" algn="r" defTabSz="1096919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Demi" pitchFamily="34" charset="0"/>
        </a:defRPr>
      </a:lvl9pPr>
    </p:titleStyle>
    <p:bodyStyle>
      <a:lvl1pPr marL="409575" indent="-409575" algn="l" defTabSz="1095375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90588" indent="-341313" algn="l" defTabSz="1095375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370013" indent="-273050" algn="l" defTabSz="1095375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19288" indent="-273050" algn="l" defTabSz="1095375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66975" indent="-273050" algn="l" defTabSz="1095375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25646" indent="-274627" algn="l" defTabSz="1096919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382828" indent="-274627" algn="l" defTabSz="1096919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840010" indent="-274627" algn="l" defTabSz="1096919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297192" indent="-274627" algn="l" defTabSz="1096919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733800" y="1371600"/>
            <a:ext cx="7086600" cy="4678363"/>
          </a:xfrm>
          <a:prstGeom prst="rect">
            <a:avLst/>
          </a:prstGeom>
          <a:solidFill>
            <a:srgbClr val="FFFF99"/>
          </a:solidFill>
          <a:ln w="9525">
            <a:solidFill>
              <a:srgbClr val="77777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9705" tIns="182880" rIns="274320" bIns="182880">
            <a:spAutoFit/>
          </a:bodyPr>
          <a:lstStyle/>
          <a:p>
            <a:pPr algn="r" defTabSz="1096919">
              <a:spcBef>
                <a:spcPct val="50000"/>
              </a:spcBef>
              <a:defRPr/>
            </a:pPr>
            <a:r>
              <a:rPr lang="en-US" sz="3600" dirty="0">
                <a:latin typeface="Calibri" pitchFamily="34" charset="0"/>
              </a:rPr>
              <a:t>Growing</a:t>
            </a:r>
          </a:p>
          <a:p>
            <a:pPr algn="r" defTabSz="1096919">
              <a:spcBef>
                <a:spcPts val="3000"/>
              </a:spcBef>
              <a:defRPr/>
            </a:pPr>
            <a:r>
              <a:rPr lang="en-US" sz="3600" dirty="0">
                <a:latin typeface="Calibri" pitchFamily="34" charset="0"/>
              </a:rPr>
              <a:t>Tallahassee’s</a:t>
            </a:r>
          </a:p>
          <a:p>
            <a:pPr algn="r" defTabSz="1096919">
              <a:spcBef>
                <a:spcPts val="3000"/>
              </a:spcBef>
              <a:defRPr/>
            </a:pPr>
            <a:r>
              <a:rPr lang="en-US" sz="3600" dirty="0">
                <a:latin typeface="Calibri" pitchFamily="34" charset="0"/>
              </a:rPr>
              <a:t>College</a:t>
            </a:r>
          </a:p>
          <a:p>
            <a:pPr algn="r" defTabSz="1096919">
              <a:spcBef>
                <a:spcPts val="3000"/>
              </a:spcBef>
              <a:defRPr/>
            </a:pPr>
            <a:r>
              <a:rPr lang="en-US" sz="3600" dirty="0">
                <a:latin typeface="Calibri" pitchFamily="34" charset="0"/>
              </a:rPr>
              <a:t>Educated</a:t>
            </a:r>
          </a:p>
          <a:p>
            <a:pPr algn="r" defTabSz="1096919">
              <a:spcBef>
                <a:spcPts val="3000"/>
              </a:spcBef>
              <a:defRPr/>
            </a:pPr>
            <a:r>
              <a:rPr lang="en-US" sz="3600" dirty="0">
                <a:latin typeface="Calibri" pitchFamily="34" charset="0"/>
              </a:rPr>
              <a:t>Workforce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209800" y="152400"/>
            <a:ext cx="967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1095375">
              <a:spcBef>
                <a:spcPct val="50000"/>
              </a:spcBef>
              <a:tabLst>
                <a:tab pos="234950" algn="l"/>
                <a:tab pos="9490075" algn="r"/>
              </a:tabLst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Final, condensed report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	RESEARCH  FINDINGS  AND  RECOMMENDATIONS</a:t>
            </a:r>
          </a:p>
        </p:txBody>
      </p:sp>
      <p:pic>
        <p:nvPicPr>
          <p:cNvPr id="3076" name="Picture 8" descr="TLH 3 logo masthead u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6218238"/>
            <a:ext cx="61261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TCC Darius Thomas 2.jpg"/>
          <p:cNvPicPr>
            <a:picLocks noChangeAspect="1"/>
          </p:cNvPicPr>
          <p:nvPr/>
        </p:nvPicPr>
        <p:blipFill>
          <a:blip r:embed="rId4" cstate="print"/>
          <a:srcRect t="29167" r="14236"/>
          <a:stretch>
            <a:fillRect/>
          </a:stretch>
        </p:blipFill>
        <p:spPr>
          <a:xfrm>
            <a:off x="4038600" y="3151188"/>
            <a:ext cx="1238250" cy="1687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 descr="FSU Brian Gordon.jpg"/>
          <p:cNvPicPr>
            <a:picLocks noChangeAspect="1"/>
          </p:cNvPicPr>
          <p:nvPr/>
        </p:nvPicPr>
        <p:blipFill>
          <a:blip r:embed="rId5" cstate="print"/>
          <a:srcRect l="3999" t="31332" r="4057"/>
          <a:stretch>
            <a:fillRect/>
          </a:stretch>
        </p:blipFill>
        <p:spPr bwMode="auto">
          <a:xfrm>
            <a:off x="5060950" y="2011363"/>
            <a:ext cx="1341438" cy="1660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3079" name="Picture 13" descr="famu_log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447800"/>
            <a:ext cx="1319213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3" descr="official_tcc_logo_larg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610100"/>
            <a:ext cx="13255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5713" y="3009900"/>
            <a:ext cx="12763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SUAmandaGonzales.jpg"/>
          <p:cNvPicPr>
            <a:picLocks noChangeAspect="1"/>
          </p:cNvPicPr>
          <p:nvPr/>
        </p:nvPicPr>
        <p:blipFill>
          <a:blip r:embed="rId9" cstate="print"/>
          <a:srcRect l="7813" t="46875" r="26562"/>
          <a:stretch>
            <a:fillRect/>
          </a:stretch>
        </p:blipFill>
        <p:spPr>
          <a:xfrm>
            <a:off x="5181600" y="3962400"/>
            <a:ext cx="1235075" cy="1498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FAMU Nicole Jackson II.jpg"/>
          <p:cNvPicPr>
            <a:picLocks noChangeAspect="1"/>
          </p:cNvPicPr>
          <p:nvPr/>
        </p:nvPicPr>
        <p:blipFill>
          <a:blip r:embed="rId10" cstate="print"/>
          <a:srcRect t="33333" r="14062"/>
          <a:stretch>
            <a:fillRect/>
          </a:stretch>
        </p:blipFill>
        <p:spPr>
          <a:xfrm>
            <a:off x="6316663" y="2678113"/>
            <a:ext cx="1236662" cy="158591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0" y="0"/>
            <a:ext cx="96012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2" tIns="45710" rIns="91422" bIns="45710" anchor="ctr"/>
          <a:lstStyle/>
          <a:p>
            <a:r>
              <a:rPr lang="en-US" sz="2000" smtClean="0">
                <a:solidFill>
                  <a:schemeClr val="bg1"/>
                </a:solidFill>
                <a:latin typeface="Calibri" pitchFamily="34" charset="0"/>
              </a:rPr>
              <a:t>TOP  TAKEAWAYS  FROM  ENROLLED STUDENTS</a:t>
            </a:r>
          </a:p>
        </p:txBody>
      </p:sp>
      <p:sp>
        <p:nvSpPr>
          <p:cNvPr id="12293" name="Text Box 113"/>
          <p:cNvSpPr txBox="1">
            <a:spLocks noChangeArrowheads="1"/>
          </p:cNvSpPr>
          <p:nvPr/>
        </p:nvSpPr>
        <p:spPr bwMode="auto">
          <a:xfrm>
            <a:off x="2362200" y="762000"/>
            <a:ext cx="5943600" cy="62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marL="457200" lvl="1" indent="-341313" defTabSz="1095375">
              <a:spcBef>
                <a:spcPct val="30000"/>
              </a:spcBef>
              <a:buFontTx/>
              <a:buAutoNum type="arabicPeriod"/>
            </a:pPr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Great place for college, but …</a:t>
            </a:r>
            <a:r>
              <a:rPr lang="en-US" sz="1600">
                <a:latin typeface="Calibri" pitchFamily="34" charset="0"/>
              </a:rPr>
              <a:t/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-- It’s where you “get your degree and go.”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-- Stigma associated with staying in Tallahassee.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-- Very family-oriented, so “not for me.”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 -- “FSU just happens to be in Tallahassee.” 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-- Students have much more positive perceptions 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    of Atlanta, Miami, and Orlando.</a:t>
            </a:r>
          </a:p>
          <a:p>
            <a:pPr marL="457200" lvl="1" indent="-341313" defTabSz="1095375">
              <a:lnSpc>
                <a:spcPct val="90000"/>
              </a:lnSpc>
              <a:spcBef>
                <a:spcPct val="30000"/>
              </a:spcBef>
              <a:buFontTx/>
              <a:buAutoNum type="arabicPeriod"/>
            </a:pPr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Interested in doing more </a:t>
            </a:r>
            <a:br>
              <a:rPr lang="en-US" sz="2400" b="1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off-campus, but …</a:t>
            </a:r>
            <a:r>
              <a:rPr lang="en-US" sz="2400">
                <a:latin typeface="Calibri" pitchFamily="34" charset="0"/>
              </a:rPr>
              <a:t/>
            </a:r>
            <a:br>
              <a:rPr lang="en-US" sz="24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-- Don’t know where to go or what to do.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-- Very low perceptions of shopping options.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-- No established means of getting local info.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-- Little association with Tallahassee as a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    capital city.</a:t>
            </a:r>
          </a:p>
          <a:p>
            <a:pPr marL="457200" lvl="1" indent="-341313" defTabSz="1095375">
              <a:spcBef>
                <a:spcPct val="30000"/>
              </a:spcBef>
              <a:buFontTx/>
              <a:buAutoNum type="arabicPeriod"/>
            </a:pPr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Feel little connection to area</a:t>
            </a:r>
            <a:r>
              <a:rPr lang="en-US" sz="2400">
                <a:latin typeface="Calibri" pitchFamily="34" charset="0"/>
              </a:rPr>
              <a:t/>
            </a:r>
            <a:br>
              <a:rPr lang="en-US" sz="24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-- Not a major factor in decision to enroll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-- State capital has little perceived value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-- No strong connection to downtown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-- “We don’t stick around because we don’t know Tallahassee.”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-- Believe Tallahassee is probably better than it appears, but there’s currently little evidence.</a:t>
            </a:r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1600">
                <a:solidFill>
                  <a:srgbClr val="FF0000"/>
                </a:solidFill>
                <a:latin typeface="Calibri" pitchFamily="34" charset="0"/>
              </a:rPr>
            </a:br>
            <a:endParaRPr lang="en-US" sz="16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" name="Picture 6" descr="FAMU Nicole Jackson II.jpg"/>
          <p:cNvPicPr>
            <a:picLocks noChangeAspect="1"/>
          </p:cNvPicPr>
          <p:nvPr/>
        </p:nvPicPr>
        <p:blipFill>
          <a:blip r:embed="rId3" cstate="print"/>
          <a:srcRect t="33333" r="14062"/>
          <a:stretch>
            <a:fillRect/>
          </a:stretch>
        </p:blipFill>
        <p:spPr>
          <a:xfrm>
            <a:off x="304800" y="1219200"/>
            <a:ext cx="1582738" cy="202723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450" y="0"/>
            <a:ext cx="1069975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2" tIns="45710" rIns="91422" bIns="45710" anchor="ctr"/>
          <a:lstStyle/>
          <a:p>
            <a:r>
              <a:rPr lang="en-US" sz="1800" smtClean="0">
                <a:solidFill>
                  <a:schemeClr val="bg1"/>
                </a:solidFill>
                <a:latin typeface="Calibri" pitchFamily="34" charset="0"/>
              </a:rPr>
              <a:t>(cont.)  </a:t>
            </a:r>
            <a:r>
              <a:rPr lang="en-US" sz="2000" smtClean="0">
                <a:solidFill>
                  <a:schemeClr val="bg1"/>
                </a:solidFill>
                <a:latin typeface="Calibri" pitchFamily="34" charset="0"/>
              </a:rPr>
              <a:t>TOP  TAKEAWAYS</a:t>
            </a:r>
          </a:p>
        </p:txBody>
      </p:sp>
      <p:sp>
        <p:nvSpPr>
          <p:cNvPr id="14" name="Text Box 113"/>
          <p:cNvSpPr txBox="1">
            <a:spLocks noChangeArrowheads="1"/>
          </p:cNvSpPr>
          <p:nvPr/>
        </p:nvSpPr>
        <p:spPr bwMode="auto">
          <a:xfrm>
            <a:off x="2209800" y="762000"/>
            <a:ext cx="5334000" cy="663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marL="573087" lvl="1" indent="-457200" defTabSz="1095375">
              <a:lnSpc>
                <a:spcPct val="80000"/>
              </a:lnSpc>
              <a:spcBef>
                <a:spcPct val="30000"/>
              </a:spcBef>
              <a:buFont typeface="+mj-lt"/>
              <a:buAutoNum type="arabicPeriod" startAt="4"/>
              <a:defRPr/>
            </a:pP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Largely unaware of local </a:t>
            </a:r>
            <a:br>
              <a:rPr lang="en-US" sz="24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career opportunities</a:t>
            </a:r>
            <a:endParaRPr lang="en-US" dirty="0">
              <a:latin typeface="Calibri" pitchFamily="34" charset="0"/>
            </a:endParaRPr>
          </a:p>
          <a:p>
            <a:pPr marL="573087" lvl="1" indent="-457200" defTabSz="1095375">
              <a:spcBef>
                <a:spcPts val="360"/>
              </a:spcBef>
              <a:defRPr/>
            </a:pPr>
            <a:r>
              <a:rPr lang="en-US" sz="1600" dirty="0">
                <a:latin typeface="Calibri" pitchFamily="34" charset="0"/>
              </a:rPr>
              <a:t>	-- Business community has no presence on campus.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-- Very little interaction with local employers.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-- “We don’t stick around because we don’t know.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-- Big interest in networking with community leaders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-- “Access to capital should be incredible, but isn’t.”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-- Strong sense opportunities are better elsewhere.</a:t>
            </a:r>
          </a:p>
          <a:p>
            <a:pPr marL="573087" lvl="1" indent="-457200" defTabSz="1095375">
              <a:spcBef>
                <a:spcPct val="30000"/>
              </a:spcBef>
              <a:buFont typeface="+mj-lt"/>
              <a:buAutoNum type="arabicPeriod" startAt="5"/>
              <a:defRPr/>
            </a:pP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“Word of mouth” stands alone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n-US" sz="24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-- 80% learn what’s happening from friends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-- No clear resource for local information or events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-- If students knew more they would do more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-- Word of mouth, Web, and flyers are key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-- Network of on-campus connectors a must</a:t>
            </a:r>
          </a:p>
          <a:p>
            <a:pPr marL="457200" lvl="1" indent="-341313" defTabSz="1095375">
              <a:spcBef>
                <a:spcPct val="30000"/>
              </a:spcBef>
              <a:buFontTx/>
              <a:buAutoNum type="arabicPeriod" startAt="5"/>
              <a:defRPr/>
            </a:pP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Other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n-US" sz="24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-- “Black FAMU and black FSU don’t mix.”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-- High cost of air travel is an issue for some.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-- Only FSU wants more inter-campus activities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-- “It’s a benefit to have a capital here, but we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    don’t capitalize on it.”</a:t>
            </a:r>
          </a:p>
          <a:p>
            <a:pPr marL="457200" lvl="1" indent="-341313" defTabSz="1095375">
              <a:spcBef>
                <a:spcPct val="30000"/>
              </a:spcBef>
              <a:buFontTx/>
              <a:buAutoNum type="arabicPeriod" startAt="5"/>
              <a:defRPr/>
            </a:pPr>
            <a:endParaRPr lang="en-US" sz="1600" dirty="0">
              <a:latin typeface="Calibri" pitchFamily="34" charset="0"/>
            </a:endParaRPr>
          </a:p>
        </p:txBody>
      </p:sp>
      <p:pic>
        <p:nvPicPr>
          <p:cNvPr id="18" name="Picture 17" descr="FSU group 032509 4.jpg"/>
          <p:cNvPicPr>
            <a:picLocks noChangeAspect="1"/>
          </p:cNvPicPr>
          <p:nvPr/>
        </p:nvPicPr>
        <p:blipFill>
          <a:blip r:embed="rId3" cstate="print"/>
          <a:srcRect l="10000" t="14000" r="19334"/>
          <a:stretch>
            <a:fillRect/>
          </a:stretch>
        </p:blipFill>
        <p:spPr>
          <a:xfrm>
            <a:off x="228600" y="1752600"/>
            <a:ext cx="1905000" cy="154463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09600" y="558800"/>
          <a:ext cx="106680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9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3009900" y="119063"/>
            <a:ext cx="8877300" cy="498475"/>
          </a:xfrm>
          <a:noFill/>
          <a:ln>
            <a:miter lim="800000"/>
            <a:headEnd/>
            <a:tailEnd/>
          </a:ln>
        </p:spPr>
        <p:txBody>
          <a:bodyPr vert="horz" wrap="square" lIns="91426" tIns="45712" rIns="91426" bIns="45712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Calibri" pitchFamily="34" charset="0"/>
              </a:rPr>
              <a:t>BRINGING  IT  ALL  TOGETHER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5334000"/>
            <a:ext cx="7604125" cy="6508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</a:rPr>
              <a:t>WORK TOGETHER TO ELEVATE PERCEPTIONS OF TALLAHASSEE </a:t>
            </a:r>
            <a:br>
              <a:rPr lang="en-US" sz="1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en-US" sz="1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</a:rPr>
              <a:t>AS A GREAT PLACE TO LAUNCH YOUR CAREER.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2057400" y="152400"/>
            <a:ext cx="982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lvl="1" indent="0" algn="r" defTabSz="1096963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Calibri" pitchFamily="34" charset="0"/>
              </a:rPr>
              <a:t>TALLAHASSEE  STUDENT  ENGAGEMENT  PROJECT :: SUGGESTED  STRATEGIES</a:t>
            </a:r>
          </a:p>
        </p:txBody>
      </p:sp>
      <p:pic>
        <p:nvPicPr>
          <p:cNvPr id="23" name="Picture 22" descr="grou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6139"/>
          <a:stretch>
            <a:fillRect/>
          </a:stretch>
        </p:blipFill>
        <p:spPr>
          <a:xfrm>
            <a:off x="1066800" y="2810266"/>
            <a:ext cx="3998769" cy="2894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153400" y="4314825"/>
            <a:ext cx="12954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7010400" y="3276600"/>
            <a:ext cx="4495800" cy="990600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7010400" y="4495800"/>
            <a:ext cx="4495800" cy="990600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010400" y="990600"/>
            <a:ext cx="4495800" cy="990600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6324600" y="914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Calibri" pitchFamily="34" charset="0"/>
              </a:rPr>
              <a:t>1.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6324600" y="22860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Calibri" pitchFamily="34" charset="0"/>
              </a:rPr>
              <a:t>2.</a:t>
            </a:r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6248400" y="33528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Calibri" pitchFamily="34" charset="0"/>
              </a:rPr>
              <a:t>3.</a:t>
            </a:r>
          </a:p>
        </p:txBody>
      </p:sp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6248400" y="44958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Calibri" pitchFamily="34" charset="0"/>
              </a:rPr>
              <a:t>4.</a:t>
            </a:r>
          </a:p>
        </p:txBody>
      </p:sp>
      <p:sp>
        <p:nvSpPr>
          <p:cNvPr id="15372" name="Rectangle 11"/>
          <p:cNvSpPr>
            <a:spLocks noChangeArrowheads="1"/>
          </p:cNvSpPr>
          <p:nvPr/>
        </p:nvSpPr>
        <p:spPr bwMode="auto">
          <a:xfrm>
            <a:off x="7010400" y="2133600"/>
            <a:ext cx="4495800" cy="990600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3" name="Rectangle 5"/>
          <p:cNvSpPr>
            <a:spLocks noChangeArrowheads="1"/>
          </p:cNvSpPr>
          <p:nvPr/>
        </p:nvSpPr>
        <p:spPr bwMode="auto">
          <a:xfrm>
            <a:off x="7010400" y="5638800"/>
            <a:ext cx="4495800" cy="990600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4" name="Text Box 10"/>
          <p:cNvSpPr txBox="1">
            <a:spLocks noChangeArrowheads="1"/>
          </p:cNvSpPr>
          <p:nvPr/>
        </p:nvSpPr>
        <p:spPr bwMode="auto">
          <a:xfrm>
            <a:off x="6172200" y="57150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Calibri" pitchFamily="34" charset="0"/>
              </a:rPr>
              <a:t>5.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629400" y="1066800"/>
            <a:ext cx="5410200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sz="2800" b="1" dirty="0">
                <a:latin typeface="Calibri" pitchFamily="34" charset="0"/>
              </a:rPr>
              <a:t>	</a:t>
            </a:r>
            <a:r>
              <a:rPr lang="en-US" sz="2400" b="1" dirty="0">
                <a:latin typeface="Calibri" pitchFamily="34" charset="0"/>
              </a:rPr>
              <a:t>Build communications bridge</a:t>
            </a:r>
          </a:p>
          <a:p>
            <a:pPr marL="585788" lvl="1" indent="-6350" eaLnBrk="0" hangingPunct="0"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sz="1800" dirty="0">
                <a:latin typeface="Calibri" pitchFamily="34" charset="0"/>
              </a:rPr>
              <a:t>Provide students with immediate, easy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access to information on Tallahassee.</a:t>
            </a:r>
          </a:p>
          <a:p>
            <a:pPr marL="457200" indent="-457200" eaLnBrk="0" hangingPunct="0">
              <a:lnSpc>
                <a:spcPct val="80000"/>
              </a:lnSpc>
              <a:spcBef>
                <a:spcPts val="2200"/>
              </a:spcBef>
              <a:defRPr/>
            </a:pPr>
            <a:r>
              <a:rPr lang="en-US" sz="2800" b="1" dirty="0">
                <a:latin typeface="Calibri" pitchFamily="34" charset="0"/>
              </a:rPr>
              <a:t>	</a:t>
            </a:r>
            <a:r>
              <a:rPr lang="en-US" sz="2400" b="1" dirty="0">
                <a:latin typeface="Calibri" pitchFamily="34" charset="0"/>
              </a:rPr>
              <a:t>Recruit student ambassadors</a:t>
            </a:r>
          </a:p>
          <a:p>
            <a:pPr marL="1028700" lvl="1" indent="-457200" eaLnBrk="0" hangingPunct="0"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sz="1800" dirty="0">
                <a:latin typeface="Calibri" pitchFamily="34" charset="0"/>
              </a:rPr>
              <a:t>Work with a team of students on each</a:t>
            </a:r>
          </a:p>
          <a:p>
            <a:pPr marL="1028700" lvl="1" indent="-457200" eaLnBrk="0" hangingPunct="0"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sz="1800" dirty="0">
                <a:latin typeface="Calibri" pitchFamily="34" charset="0"/>
              </a:rPr>
              <a:t>Campus who will spread the word.</a:t>
            </a:r>
          </a:p>
          <a:p>
            <a:pPr marL="457200" indent="-457200" eaLnBrk="0" hangingPunct="0">
              <a:lnSpc>
                <a:spcPct val="80000"/>
              </a:lnSpc>
              <a:spcBef>
                <a:spcPts val="2200"/>
              </a:spcBef>
              <a:defRPr/>
            </a:pPr>
            <a:r>
              <a:rPr lang="en-US" sz="2800" b="1" dirty="0">
                <a:latin typeface="Calibri" pitchFamily="34" charset="0"/>
              </a:rPr>
              <a:t>	</a:t>
            </a:r>
            <a:r>
              <a:rPr lang="en-US" sz="2400" b="1" dirty="0">
                <a:latin typeface="Calibri" pitchFamily="34" charset="0"/>
              </a:rPr>
              <a:t>Enlist the community</a:t>
            </a:r>
            <a:endParaRPr lang="en-US" sz="2400" dirty="0">
              <a:latin typeface="Calibri" pitchFamily="34" charset="0"/>
            </a:endParaRPr>
          </a:p>
          <a:p>
            <a:pPr marL="1028700" lvl="1" indent="-457200" eaLnBrk="0" hangingPunct="0"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sz="1800" dirty="0">
                <a:latin typeface="Calibri" pitchFamily="34" charset="0"/>
              </a:rPr>
              <a:t>Encourage local leaders &amp; organizations</a:t>
            </a:r>
          </a:p>
          <a:p>
            <a:pPr marL="1028700" lvl="1" indent="-457200" eaLnBrk="0" hangingPunct="0"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sz="1800" dirty="0">
                <a:latin typeface="Calibri" pitchFamily="34" charset="0"/>
              </a:rPr>
              <a:t>to involve students in their own efforts.</a:t>
            </a:r>
            <a:endParaRPr lang="en-US" sz="2800" dirty="0">
              <a:latin typeface="Calibri" pitchFamily="34" charset="0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ts val="2300"/>
              </a:spcBef>
              <a:defRPr/>
            </a:pPr>
            <a:r>
              <a:rPr lang="en-US" sz="2800" b="1" dirty="0">
                <a:latin typeface="Calibri" pitchFamily="34" charset="0"/>
              </a:rPr>
              <a:t>	</a:t>
            </a:r>
            <a:r>
              <a:rPr lang="en-US" sz="2400" b="1" dirty="0">
                <a:latin typeface="Calibri" pitchFamily="34" charset="0"/>
              </a:rPr>
              <a:t>Raise Capital City awareness</a:t>
            </a:r>
            <a:endParaRPr lang="en-US" sz="2400" dirty="0">
              <a:latin typeface="Calibri" pitchFamily="34" charset="0"/>
            </a:endParaRPr>
          </a:p>
          <a:p>
            <a:pPr marL="1028700" lvl="1" indent="-457200" eaLnBrk="0" hangingPunct="0"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sz="1800" dirty="0">
                <a:latin typeface="Calibri" pitchFamily="34" charset="0"/>
              </a:rPr>
              <a:t>Elevate awareness of capital city status</a:t>
            </a:r>
          </a:p>
          <a:p>
            <a:pPr marL="1028700" lvl="1" indent="-457200" eaLnBrk="0" hangingPunct="0"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sz="1800" dirty="0">
                <a:latin typeface="Calibri" pitchFamily="34" charset="0"/>
              </a:rPr>
              <a:t>and how to take full advantage of it.</a:t>
            </a:r>
          </a:p>
          <a:p>
            <a:pPr marL="457200" indent="-457200" eaLnBrk="0" hangingPunct="0">
              <a:lnSpc>
                <a:spcPct val="80000"/>
              </a:lnSpc>
              <a:spcBef>
                <a:spcPts val="2700"/>
              </a:spcBef>
              <a:defRPr/>
            </a:pPr>
            <a:r>
              <a:rPr lang="en-US" sz="2400" b="1" dirty="0">
                <a:latin typeface="Calibri" pitchFamily="34" charset="0"/>
              </a:rPr>
              <a:t>	Talk up the local economy</a:t>
            </a:r>
            <a:endParaRPr lang="en-US" sz="2400" dirty="0">
              <a:latin typeface="Calibri" pitchFamily="34" charset="0"/>
            </a:endParaRPr>
          </a:p>
          <a:p>
            <a:pPr marL="579438" lvl="1" indent="0" eaLnBrk="0" hangingPunct="0">
              <a:lnSpc>
                <a:spcPct val="80000"/>
              </a:lnSpc>
              <a:spcBef>
                <a:spcPct val="15000"/>
              </a:spcBef>
              <a:defRPr/>
            </a:pPr>
            <a:r>
              <a:rPr lang="en-US" sz="1800" dirty="0">
                <a:latin typeface="Calibri" pitchFamily="34" charset="0"/>
              </a:rPr>
              <a:t>Increase student awareness of key local employers  &amp; cool career opportunities</a:t>
            </a:r>
          </a:p>
        </p:txBody>
      </p:sp>
      <p:pic>
        <p:nvPicPr>
          <p:cNvPr id="15376" name="Picture 19" descr="famu_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1925" y="5986463"/>
            <a:ext cx="9144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3" descr="official_tcc_logo_larg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5949950"/>
            <a:ext cx="9144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5275" y="595471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9" name="TextBox 23"/>
          <p:cNvSpPr txBox="1">
            <a:spLocks noChangeArrowheads="1"/>
          </p:cNvSpPr>
          <p:nvPr/>
        </p:nvSpPr>
        <p:spPr bwMode="auto">
          <a:xfrm>
            <a:off x="396875" y="1158875"/>
            <a:ext cx="5715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marL="6350" indent="-6350" algn="just">
              <a:lnSpc>
                <a:spcPct val="90000"/>
              </a:lnSpc>
            </a:pPr>
            <a:r>
              <a:rPr lang="en-US" sz="2400" b="1">
                <a:solidFill>
                  <a:srgbClr val="003399"/>
                </a:solidFill>
                <a:latin typeface="Calibri" pitchFamily="34" charset="0"/>
              </a:rPr>
              <a:t>Improve student perceptions of Tallahassee</a:t>
            </a:r>
            <a:br>
              <a:rPr lang="en-US" sz="2400" b="1">
                <a:solidFill>
                  <a:srgbClr val="003399"/>
                </a:solidFill>
                <a:latin typeface="Calibri" pitchFamily="34" charset="0"/>
              </a:rPr>
            </a:br>
            <a:r>
              <a:rPr lang="en-US" sz="2400" b="1">
                <a:solidFill>
                  <a:srgbClr val="003399"/>
                </a:solidFill>
                <a:latin typeface="Calibri" pitchFamily="34" charset="0"/>
              </a:rPr>
              <a:t>as much more than a college town … a great</a:t>
            </a:r>
            <a:br>
              <a:rPr lang="en-US" sz="2400" b="1">
                <a:solidFill>
                  <a:srgbClr val="003399"/>
                </a:solidFill>
                <a:latin typeface="Calibri" pitchFamily="34" charset="0"/>
              </a:rPr>
            </a:br>
            <a:r>
              <a:rPr lang="en-US" sz="2400" b="1">
                <a:solidFill>
                  <a:srgbClr val="003399"/>
                </a:solidFill>
                <a:latin typeface="Calibri" pitchFamily="34" charset="0"/>
              </a:rPr>
              <a:t>place to launch your career.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Oval 13"/>
          <p:cNvSpPr>
            <a:spLocks noChangeArrowheads="1"/>
          </p:cNvSpPr>
          <p:nvPr/>
        </p:nvSpPr>
        <p:spPr bwMode="auto">
          <a:xfrm>
            <a:off x="3603978" y="1783079"/>
            <a:ext cx="4572000" cy="441960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2">
                <a:lumMod val="50000"/>
              </a:schemeClr>
            </a:solidFill>
            <a:round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89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3009900" y="119063"/>
            <a:ext cx="8877300" cy="498475"/>
          </a:xfrm>
          <a:noFill/>
          <a:ln>
            <a:miter lim="800000"/>
            <a:headEnd/>
            <a:tailEnd/>
          </a:ln>
        </p:spPr>
        <p:txBody>
          <a:bodyPr vert="horz" wrap="square" lIns="91426" tIns="45712" rIns="91426" bIns="45712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Calibri" pitchFamily="34" charset="0"/>
              </a:rPr>
              <a:t>TALLAHASSEE  CORE  MESSAGING  ATTRIBUTES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28600" y="685800"/>
            <a:ext cx="10972800" cy="6157913"/>
            <a:chOff x="152753" y="914400"/>
            <a:chExt cx="10972800" cy="6157913"/>
          </a:xfrm>
        </p:grpSpPr>
        <p:sp>
          <p:nvSpPr>
            <p:cNvPr id="16410" name="Text Box 25"/>
            <p:cNvSpPr txBox="1">
              <a:spLocks noChangeArrowheads="1"/>
            </p:cNvSpPr>
            <p:nvPr/>
          </p:nvSpPr>
          <p:spPr bwMode="auto">
            <a:xfrm>
              <a:off x="8763353" y="2562225"/>
              <a:ext cx="2362200" cy="229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2" rIns="91426" bIns="45712">
              <a:spAutoFit/>
            </a:bodyPr>
            <a:lstStyle/>
            <a:p>
              <a:pPr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University town personae</a:t>
              </a:r>
            </a:p>
            <a:p>
              <a:pPr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Tallahassee Film Festival</a:t>
              </a:r>
            </a:p>
            <a:p>
              <a:pPr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Open-minded</a:t>
              </a:r>
              <a:br>
                <a:rPr lang="en-US" sz="1600">
                  <a:latin typeface="Calibri" pitchFamily="34" charset="0"/>
                </a:rPr>
              </a:br>
              <a:r>
                <a:rPr lang="en-US" sz="1600">
                  <a:latin typeface="Calibri" pitchFamily="34" charset="0"/>
                </a:rPr>
                <a:t>YP organizations</a:t>
              </a:r>
            </a:p>
            <a:p>
              <a:pPr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Multicultural history</a:t>
              </a:r>
            </a:p>
            <a:p>
              <a:pPr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The New South</a:t>
              </a:r>
            </a:p>
            <a:p>
              <a:pPr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Railroad Square</a:t>
              </a:r>
              <a:br>
                <a:rPr lang="en-US" sz="1600">
                  <a:latin typeface="Calibri" pitchFamily="34" charset="0"/>
                </a:rPr>
              </a:br>
              <a:r>
                <a:rPr lang="en-US" sz="1600">
                  <a:latin typeface="Calibri" pitchFamily="34" charset="0"/>
                </a:rPr>
                <a:t>[Gaines Street]</a:t>
              </a:r>
            </a:p>
          </p:txBody>
        </p:sp>
        <p:sp>
          <p:nvSpPr>
            <p:cNvPr id="16411" name="Text Box 30"/>
            <p:cNvSpPr txBox="1">
              <a:spLocks noChangeArrowheads="1"/>
            </p:cNvSpPr>
            <p:nvPr/>
          </p:nvSpPr>
          <p:spPr bwMode="auto">
            <a:xfrm>
              <a:off x="152753" y="2438400"/>
              <a:ext cx="2971800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2" rIns="91426" bIns="45712">
              <a:spAutoFit/>
            </a:bodyPr>
            <a:lstStyle/>
            <a:p>
              <a:pPr algn="r"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/>
              </a:r>
              <a:br>
                <a:rPr lang="en-US" sz="1600">
                  <a:latin typeface="Calibri" pitchFamily="34" charset="0"/>
                </a:rPr>
              </a:br>
              <a:r>
                <a:rPr lang="en-US" sz="1600">
                  <a:latin typeface="Calibri" pitchFamily="34" charset="0"/>
                </a:rPr>
                <a:t>Downtown Get-down</a:t>
              </a:r>
            </a:p>
            <a:p>
              <a:pPr algn="r"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Springtime Tallahassee</a:t>
              </a:r>
            </a:p>
            <a:p>
              <a:pPr algn="r"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Southern hospitality</a:t>
              </a:r>
            </a:p>
            <a:p>
              <a:pPr algn="r"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Tallahassee Welcome</a:t>
              </a:r>
            </a:p>
            <a:p>
              <a:pPr algn="r"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Community living environments</a:t>
              </a:r>
            </a:p>
            <a:p>
              <a:pPr algn="r"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Proximity to ATL, JAX, Orlando</a:t>
              </a:r>
            </a:p>
            <a:p>
              <a:pPr algn="r"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[shopping]</a:t>
              </a:r>
            </a:p>
            <a:p>
              <a:pPr algn="r"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    </a:t>
              </a:r>
            </a:p>
          </p:txBody>
        </p:sp>
        <p:sp>
          <p:nvSpPr>
            <p:cNvPr id="16412" name="Text Box 31"/>
            <p:cNvSpPr txBox="1">
              <a:spLocks noChangeArrowheads="1"/>
            </p:cNvSpPr>
            <p:nvPr/>
          </p:nvSpPr>
          <p:spPr bwMode="auto">
            <a:xfrm>
              <a:off x="8168041" y="5129213"/>
              <a:ext cx="2819400" cy="1195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2" rIns="91426" bIns="45712">
              <a:spAutoFit/>
            </a:bodyPr>
            <a:lstStyle/>
            <a:p>
              <a:pPr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Power Center</a:t>
              </a:r>
            </a:p>
            <a:p>
              <a:pPr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Internships</a:t>
              </a:r>
            </a:p>
            <a:p>
              <a:pPr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Mini D.C.</a:t>
              </a:r>
            </a:p>
            <a:p>
              <a:pPr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Make your mark</a:t>
              </a:r>
              <a:br>
                <a:rPr lang="en-US" sz="1600">
                  <a:latin typeface="Calibri" pitchFamily="34" charset="0"/>
                </a:rPr>
              </a:br>
              <a:r>
                <a:rPr lang="en-US" sz="1600">
                  <a:latin typeface="Calibri" pitchFamily="34" charset="0"/>
                </a:rPr>
                <a:t>For community … YP orgs</a:t>
              </a:r>
            </a:p>
          </p:txBody>
        </p:sp>
        <p:sp>
          <p:nvSpPr>
            <p:cNvPr id="16413" name="Text Box 32"/>
            <p:cNvSpPr txBox="1">
              <a:spLocks noChangeArrowheads="1"/>
            </p:cNvSpPr>
            <p:nvPr/>
          </p:nvSpPr>
          <p:spPr bwMode="auto">
            <a:xfrm>
              <a:off x="2727678" y="914400"/>
              <a:ext cx="2819400" cy="97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2" rIns="91426" bIns="45712">
              <a:spAutoFit/>
            </a:bodyPr>
            <a:lstStyle/>
            <a:p>
              <a:pPr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                  Outdoor activities</a:t>
              </a:r>
            </a:p>
            <a:p>
              <a:pPr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               Natural beauty</a:t>
              </a:r>
            </a:p>
            <a:p>
              <a:pPr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           Active lifestyle</a:t>
              </a:r>
              <a:br>
                <a:rPr lang="en-US" sz="1600">
                  <a:latin typeface="Calibri" pitchFamily="34" charset="0"/>
                </a:rPr>
              </a:br>
              <a:r>
                <a:rPr lang="en-US" sz="1600">
                  <a:latin typeface="Calibri" pitchFamily="34" charset="0"/>
                </a:rPr>
                <a:t>       Not materialistic-----</a:t>
              </a:r>
            </a:p>
          </p:txBody>
        </p:sp>
        <p:sp>
          <p:nvSpPr>
            <p:cNvPr id="32790" name="Text Box 33"/>
            <p:cNvSpPr txBox="1">
              <a:spLocks noChangeArrowheads="1"/>
            </p:cNvSpPr>
            <p:nvPr/>
          </p:nvSpPr>
          <p:spPr bwMode="auto">
            <a:xfrm>
              <a:off x="5616928" y="914400"/>
              <a:ext cx="3908425" cy="97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2" rIns="91426" bIns="45712">
              <a:spAutoFit/>
            </a:bodyPr>
            <a:lstStyle/>
            <a:p>
              <a:pPr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Lake Ella / Tom Brown Park</a:t>
              </a:r>
              <a:br>
                <a:rPr lang="en-US" sz="1600">
                  <a:latin typeface="Calibri" pitchFamily="34" charset="0"/>
                </a:rPr>
              </a:br>
              <a:r>
                <a:rPr lang="en-US" sz="1600">
                  <a:latin typeface="Calibri" pitchFamily="34" charset="0"/>
                </a:rPr>
                <a:t>              Fresh foods / farmers market</a:t>
              </a:r>
              <a:br>
                <a:rPr lang="en-US" sz="1600">
                  <a:latin typeface="Calibri" pitchFamily="34" charset="0"/>
                </a:rPr>
              </a:br>
              <a:r>
                <a:rPr lang="en-US" sz="1600">
                  <a:latin typeface="Calibri" pitchFamily="34" charset="0"/>
                </a:rPr>
                <a:t>                   Strong health &amp; fitness focus</a:t>
              </a:r>
            </a:p>
            <a:p>
              <a:pPr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                               Passion for sports</a:t>
              </a:r>
            </a:p>
          </p:txBody>
        </p:sp>
        <p:sp>
          <p:nvSpPr>
            <p:cNvPr id="16415" name="Text Box 34"/>
            <p:cNvSpPr txBox="1">
              <a:spLocks noChangeArrowheads="1"/>
            </p:cNvSpPr>
            <p:nvPr/>
          </p:nvSpPr>
          <p:spPr bwMode="auto">
            <a:xfrm>
              <a:off x="898878" y="5165725"/>
              <a:ext cx="2819400" cy="1906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2" rIns="91426" bIns="45712">
              <a:spAutoFit/>
            </a:bodyPr>
            <a:lstStyle/>
            <a:p>
              <a:pPr algn="r"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Florida’s Capital City</a:t>
              </a:r>
            </a:p>
            <a:p>
              <a:pPr algn="r"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Unversity R&amp;D activity Innovation Park / Summit East</a:t>
              </a:r>
              <a:br>
                <a:rPr lang="en-US" sz="1600">
                  <a:latin typeface="Calibri" pitchFamily="34" charset="0"/>
                </a:rPr>
              </a:br>
              <a:r>
                <a:rPr lang="en-US" sz="1600">
                  <a:latin typeface="Calibri" pitchFamily="34" charset="0"/>
                </a:rPr>
                <a:t>Key industry clusters</a:t>
              </a:r>
            </a:p>
            <a:p>
              <a:pPr algn="r" defTabSz="1096963">
                <a:lnSpc>
                  <a:spcPct val="90000"/>
                </a:lnSpc>
              </a:pPr>
              <a:r>
                <a:rPr lang="en-US" sz="1600">
                  <a:latin typeface="Calibri" pitchFamily="34" charset="0"/>
                </a:rPr>
                <a:t>FSU Magnet Lab</a:t>
              </a:r>
              <a:br>
                <a:rPr lang="en-US" sz="1600">
                  <a:latin typeface="Calibri" pitchFamily="34" charset="0"/>
                </a:rPr>
              </a:br>
              <a:r>
                <a:rPr lang="en-US" sz="1600">
                  <a:latin typeface="Calibri" pitchFamily="34" charset="0"/>
                </a:rPr>
                <a:t>Challenger Center</a:t>
              </a:r>
            </a:p>
            <a:p>
              <a:pPr algn="r" defTabSz="1096963">
                <a:lnSpc>
                  <a:spcPct val="90000"/>
                </a:lnSpc>
                <a:spcBef>
                  <a:spcPct val="20000"/>
                </a:spcBef>
              </a:pPr>
              <a:endParaRPr lang="en-US" sz="1600">
                <a:latin typeface="Calibri" pitchFamily="34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184525" y="1173163"/>
            <a:ext cx="5540375" cy="5243512"/>
            <a:chOff x="3185160" y="1172605"/>
            <a:chExt cx="5539457" cy="5243436"/>
          </a:xfrm>
        </p:grpSpPr>
        <p:sp>
          <p:nvSpPr>
            <p:cNvPr id="17412" name="Oval 14"/>
            <p:cNvSpPr>
              <a:spLocks noChangeArrowheads="1"/>
            </p:cNvSpPr>
            <p:nvPr/>
          </p:nvSpPr>
          <p:spPr bwMode="auto">
            <a:xfrm>
              <a:off x="3185160" y="2769277"/>
              <a:ext cx="1463040" cy="146304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426" tIns="45712" rIns="91426" bIns="45712" anchor="ctr"/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2800" dirty="0">
                  <a:solidFill>
                    <a:sysClr val="windowText" lastClr="000000"/>
                  </a:solidFill>
                  <a:latin typeface="Calibri" pitchFamily="34" charset="0"/>
                </a:rPr>
                <a:t>Friendly</a:t>
              </a:r>
            </a:p>
          </p:txBody>
        </p:sp>
        <p:sp>
          <p:nvSpPr>
            <p:cNvPr id="17413" name="Oval 15"/>
            <p:cNvSpPr>
              <a:spLocks noChangeArrowheads="1"/>
            </p:cNvSpPr>
            <p:nvPr/>
          </p:nvSpPr>
          <p:spPr bwMode="auto">
            <a:xfrm>
              <a:off x="7261577" y="2743201"/>
              <a:ext cx="1463040" cy="1463040"/>
            </a:xfrm>
            <a:prstGeom prst="ellipse">
              <a:avLst/>
            </a:prstGeom>
            <a:solidFill>
              <a:srgbClr val="7030A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426" tIns="45712" rIns="91426" bIns="45712" anchor="ctr"/>
            <a:lstStyle/>
            <a:p>
              <a:pPr algn="ctr" eaLnBrk="0" hangingPunct="0">
                <a:defRPr/>
              </a:pPr>
              <a:r>
                <a:rPr lang="en-US" sz="2400" spc="-150" dirty="0">
                  <a:solidFill>
                    <a:schemeClr val="bg1"/>
                  </a:solidFill>
                  <a:latin typeface="Calibri" pitchFamily="34" charset="0"/>
                </a:rPr>
                <a:t>Progressive</a:t>
              </a:r>
            </a:p>
          </p:txBody>
        </p:sp>
        <p:sp>
          <p:nvSpPr>
            <p:cNvPr id="17414" name="Oval 17"/>
            <p:cNvSpPr>
              <a:spLocks noChangeArrowheads="1"/>
            </p:cNvSpPr>
            <p:nvPr/>
          </p:nvSpPr>
          <p:spPr bwMode="auto">
            <a:xfrm>
              <a:off x="5208941" y="1172605"/>
              <a:ext cx="1463040" cy="1463040"/>
            </a:xfrm>
            <a:prstGeom prst="ellipse">
              <a:avLst/>
            </a:prstGeom>
            <a:solidFill>
              <a:srgbClr val="009999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426" tIns="0" rIns="91426" bIns="0" anchor="ctr"/>
            <a:lstStyle/>
            <a:p>
              <a:pPr algn="ctr" eaLnBrk="0" hangingPunct="0">
                <a:defRPr/>
              </a:pPr>
              <a:r>
                <a:rPr lang="en-US" sz="2800" dirty="0">
                  <a:solidFill>
                    <a:schemeClr val="bg1"/>
                  </a:solidFill>
                  <a:latin typeface="Calibri" pitchFamily="34" charset="0"/>
                </a:rPr>
                <a:t>Active</a:t>
              </a:r>
            </a:p>
          </p:txBody>
        </p:sp>
        <p:sp>
          <p:nvSpPr>
            <p:cNvPr id="17415" name="Oval 18"/>
            <p:cNvSpPr>
              <a:spLocks noChangeArrowheads="1"/>
            </p:cNvSpPr>
            <p:nvPr/>
          </p:nvSpPr>
          <p:spPr bwMode="auto">
            <a:xfrm>
              <a:off x="3756378" y="4953001"/>
              <a:ext cx="1463040" cy="1463040"/>
            </a:xfrm>
            <a:prstGeom prst="ellipse">
              <a:avLst/>
            </a:prstGeom>
            <a:solidFill>
              <a:srgbClr val="00CC99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426" tIns="45712" rIns="91426" bIns="45712" anchor="ctr"/>
            <a:lstStyle/>
            <a:p>
              <a:pPr algn="ctr" eaLnBrk="0" hangingPunct="0">
                <a:defRPr/>
              </a:pPr>
              <a:r>
                <a:rPr lang="en-US" sz="2800" dirty="0">
                  <a:solidFill>
                    <a:schemeClr val="bg1"/>
                  </a:solidFill>
                  <a:latin typeface="Calibri" pitchFamily="34" charset="0"/>
                </a:rPr>
                <a:t>Smart</a:t>
              </a: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6651978" y="4953001"/>
              <a:ext cx="1463040" cy="146304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1426" tIns="91440" rIns="91426" bIns="45712" anchor="ctr"/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Capital</a:t>
              </a:r>
              <a:b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City</a:t>
              </a:r>
              <a:endParaRPr lang="en-US" sz="28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746978" y="3297606"/>
            <a:ext cx="23622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TLH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0" y="6777038"/>
            <a:ext cx="8458200" cy="376237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</a:rPr>
              <a:t>TALLAHASSEE  IS  AN  IDEAL  PLACE  TO  LAUNCH  MY  CAREER.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78088" y="2514600"/>
            <a:ext cx="6858000" cy="3140075"/>
          </a:xfrm>
          <a:prstGeom prst="rect">
            <a:avLst/>
          </a:prstGeom>
          <a:noFill/>
        </p:spPr>
        <p:txBody>
          <a:bodyPr lIns="45720" rIns="0">
            <a:spAutoFit/>
          </a:bodyPr>
          <a:lstStyle/>
          <a:p>
            <a:pPr marL="176213" indent="-176213" algn="ctr">
              <a:lnSpc>
                <a:spcPct val="110000"/>
              </a:lnSpc>
              <a:defRPr/>
            </a:pP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rPr>
              <a:t>Friendly                   Youthful</a:t>
            </a:r>
            <a:b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rPr>
            </a:b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rPr>
              <a:t>College town   </a:t>
            </a:r>
            <a:b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rPr>
            </a:b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rPr>
              <a:t>Scholarly  </a:t>
            </a:r>
          </a:p>
          <a:p>
            <a:pPr marL="176213" indent="-176213" algn="ctr">
              <a:lnSpc>
                <a:spcPct val="110000"/>
              </a:lnSpc>
              <a:defRPr/>
            </a:pP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b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rPr>
            </a:b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rPr>
              <a:t/>
            </a:r>
            <a:b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rPr>
            </a:b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rPr>
              <a:t/>
            </a:r>
            <a:b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rPr>
            </a:b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rPr>
              <a:t>Outdoorsy</a:t>
            </a:r>
          </a:p>
          <a:p>
            <a:pPr marL="176213" indent="-176213" algn="ctr">
              <a:lnSpc>
                <a:spcPct val="110000"/>
              </a:lnSpc>
              <a:defRPr/>
            </a:pP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rPr>
              <a:t>Pretty</a:t>
            </a:r>
          </a:p>
          <a:p>
            <a:pPr marL="176213" indent="-176213" algn="ctr">
              <a:lnSpc>
                <a:spcPct val="110000"/>
              </a:lnSpc>
              <a:defRPr/>
            </a:pP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rPr>
              <a:t>Fun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tallahacity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458"/>
          <a:stretch>
            <a:fillRect/>
          </a:stretch>
        </p:blipFill>
        <p:spPr bwMode="auto">
          <a:xfrm>
            <a:off x="3733800" y="1871663"/>
            <a:ext cx="2743200" cy="828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7411" name="Picture 16" descr="tallahacity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458"/>
          <a:stretch>
            <a:fillRect/>
          </a:stretch>
        </p:blipFill>
        <p:spPr bwMode="auto">
          <a:xfrm>
            <a:off x="2770188" y="1952625"/>
            <a:ext cx="6400800" cy="1933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8991600" y="5486400"/>
            <a:ext cx="1455350" cy="138666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1371600" y="5474595"/>
            <a:ext cx="1463040" cy="146304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26" tIns="45712" rIns="91426" bIns="45712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Calibri" pitchFamily="34" charset="0"/>
              </a:rPr>
              <a:t>Friendly</a:t>
            </a: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7066466" y="5473521"/>
            <a:ext cx="1463040" cy="146304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26" tIns="45712" rIns="91426" bIns="45712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Progressive</a:t>
            </a:r>
          </a:p>
        </p:txBody>
      </p:sp>
      <p:sp>
        <p:nvSpPr>
          <p:cNvPr id="26" name="Oval 17"/>
          <p:cNvSpPr>
            <a:spLocks noChangeArrowheads="1"/>
          </p:cNvSpPr>
          <p:nvPr/>
        </p:nvSpPr>
        <p:spPr bwMode="auto">
          <a:xfrm>
            <a:off x="8976360" y="5473521"/>
            <a:ext cx="1463040" cy="1463040"/>
          </a:xfrm>
          <a:prstGeom prst="ellipse">
            <a:avLst/>
          </a:prstGeom>
          <a:solidFill>
            <a:srgbClr val="009999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26" tIns="0" rIns="91426" bIns="0" anchor="ctr"/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Active</a:t>
            </a:r>
          </a:p>
        </p:txBody>
      </p:sp>
      <p:sp>
        <p:nvSpPr>
          <p:cNvPr id="27" name="Oval 18"/>
          <p:cNvSpPr>
            <a:spLocks noChangeArrowheads="1"/>
          </p:cNvSpPr>
          <p:nvPr/>
        </p:nvSpPr>
        <p:spPr bwMode="auto">
          <a:xfrm>
            <a:off x="3269559" y="5474595"/>
            <a:ext cx="1463040" cy="1463040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26" tIns="45712" rIns="91426" bIns="45712" anchor="ctr"/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Smart</a:t>
            </a:r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5172156" y="5484039"/>
            <a:ext cx="1463040" cy="1463040"/>
          </a:xfrm>
          <a:prstGeom prst="ellipse">
            <a:avLst/>
          </a:prstGeom>
          <a:solidFill>
            <a:srgbClr val="FF6600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26" tIns="45712" rIns="91426" bIns="45712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Capital</a:t>
            </a:r>
            <a:br>
              <a:rPr lang="en-US" sz="24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City</a:t>
            </a:r>
          </a:p>
        </p:txBody>
      </p:sp>
      <p:pic>
        <p:nvPicPr>
          <p:cNvPr id="17430" name="Picture 20" descr="tallahacity4.jpg"/>
          <p:cNvPicPr>
            <a:picLocks noChangeAspect="1"/>
          </p:cNvPicPr>
          <p:nvPr/>
        </p:nvPicPr>
        <p:blipFill>
          <a:blip r:embed="rId3" cstate="print"/>
          <a:srcRect b="60657"/>
          <a:stretch>
            <a:fillRect/>
          </a:stretch>
        </p:blipFill>
        <p:spPr bwMode="auto">
          <a:xfrm>
            <a:off x="2743200" y="2855913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1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3009900" y="119063"/>
            <a:ext cx="8877300" cy="498475"/>
          </a:xfrm>
          <a:noFill/>
          <a:ln>
            <a:miter lim="800000"/>
            <a:headEnd/>
            <a:tailEnd/>
          </a:ln>
        </p:spPr>
        <p:txBody>
          <a:bodyPr vert="horz" wrap="square" lIns="91426" tIns="45712" rIns="91426" bIns="45712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Calibri" pitchFamily="34" charset="0"/>
              </a:rPr>
              <a:t>RECOMMENDED  NAME  FOR  PROGRAM  AND  WEB SITE</a:t>
            </a:r>
          </a:p>
        </p:txBody>
      </p:sp>
      <p:pic>
        <p:nvPicPr>
          <p:cNvPr id="17432" name="Picture 22" descr="tallahacity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458"/>
          <a:stretch>
            <a:fillRect/>
          </a:stretch>
        </p:blipFill>
        <p:spPr bwMode="auto">
          <a:xfrm>
            <a:off x="457200" y="1116013"/>
            <a:ext cx="2743200" cy="828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6483350" y="2047875"/>
            <a:ext cx="1289050" cy="3657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19"/>
          <p:cNvSpPr>
            <a:spLocks noChangeArrowheads="1"/>
          </p:cNvSpPr>
          <p:nvPr/>
        </p:nvSpPr>
        <p:spPr bwMode="auto">
          <a:xfrm>
            <a:off x="3162300" y="152400"/>
            <a:ext cx="87249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 anchor="ctr"/>
          <a:lstStyle/>
          <a:p>
            <a:pPr algn="r" defTabSz="1096963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CONNECTING WITH OTHER RELATED EFFORTS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163" y="1295400"/>
            <a:ext cx="2255837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lvl="2" indent="4763"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1800" b="1" dirty="0">
                <a:latin typeface="Calibri" pitchFamily="34" charset="0"/>
                <a:ea typeface="Times New Roman" pitchFamily="18" charset="0"/>
              </a:rPr>
              <a:t>Related Local Links</a:t>
            </a:r>
            <a:br>
              <a:rPr lang="en-US" sz="1800" b="1" dirty="0">
                <a:latin typeface="Calibri" pitchFamily="34" charset="0"/>
                <a:ea typeface="Times New Roman" pitchFamily="18" charset="0"/>
              </a:rPr>
            </a:br>
            <a:r>
              <a:rPr lang="en-US" sz="1100" dirty="0">
                <a:latin typeface="Calibri" pitchFamily="34" charset="0"/>
                <a:ea typeface="Times New Roman" pitchFamily="18" charset="0"/>
              </a:rPr>
              <a:t>Provide by Barbara Boone</a:t>
            </a:r>
          </a:p>
          <a:p>
            <a:pPr marL="111125" lvl="2" indent="-111125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  <a:tab pos="685800" algn="l"/>
              </a:tabLst>
              <a:defRPr/>
            </a:pPr>
            <a:r>
              <a:rPr lang="en-US" sz="1400" dirty="0">
                <a:latin typeface="Calibri" pitchFamily="34" charset="0"/>
                <a:ea typeface="Times New Roman" pitchFamily="18" charset="0"/>
              </a:rPr>
              <a:t>Tallahassee.com</a:t>
            </a:r>
            <a:endParaRPr lang="en-US" sz="1400" dirty="0">
              <a:latin typeface="Calibri" pitchFamily="34" charset="0"/>
            </a:endParaRPr>
          </a:p>
          <a:p>
            <a:pPr marL="111125" lvl="2" indent="-111125" eaLnBrk="0" hangingPunct="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  <a:tab pos="685800" algn="l"/>
              </a:tabLst>
              <a:defRPr/>
            </a:pPr>
            <a:r>
              <a:rPr lang="en-US" sz="1400" dirty="0">
                <a:latin typeface="Calibri" pitchFamily="34" charset="0"/>
                <a:ea typeface="Times New Roman" pitchFamily="18" charset="0"/>
              </a:rPr>
              <a:t>Wayfm.com</a:t>
            </a:r>
            <a:endParaRPr lang="en-US" sz="1400" dirty="0">
              <a:latin typeface="Calibri" pitchFamily="34" charset="0"/>
            </a:endParaRPr>
          </a:p>
          <a:p>
            <a:pPr marL="111125" lvl="2" indent="-111125" eaLnBrk="0" hangingPunct="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  <a:tab pos="685800" algn="l"/>
              </a:tabLst>
              <a:defRPr/>
            </a:pPr>
            <a:r>
              <a:rPr lang="en-US" sz="1400" dirty="0">
                <a:latin typeface="Calibri" pitchFamily="34" charset="0"/>
                <a:ea typeface="Times New Roman" pitchFamily="18" charset="0"/>
              </a:rPr>
              <a:t>Morethanyouthought.com</a:t>
            </a:r>
            <a:endParaRPr lang="en-US" sz="1400" dirty="0">
              <a:latin typeface="Calibri" pitchFamily="34" charset="0"/>
            </a:endParaRPr>
          </a:p>
          <a:p>
            <a:pPr marL="111125" lvl="2" indent="-111125" eaLnBrk="0" hangingPunct="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  <a:tab pos="685800" algn="l"/>
              </a:tabLst>
              <a:defRPr/>
            </a:pPr>
            <a:r>
              <a:rPr lang="en-US" sz="1400" dirty="0">
                <a:latin typeface="Calibri" pitchFamily="34" charset="0"/>
                <a:ea typeface="Times New Roman" pitchFamily="18" charset="0"/>
              </a:rPr>
              <a:t>Everythingtally.com</a:t>
            </a:r>
            <a:endParaRPr lang="en-US" sz="1400" dirty="0">
              <a:latin typeface="Calibri" pitchFamily="34" charset="0"/>
            </a:endParaRPr>
          </a:p>
          <a:p>
            <a:pPr marL="111125" lvl="2" indent="-111125" eaLnBrk="0" hangingPunct="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  <a:tab pos="685800" algn="l"/>
              </a:tabLst>
              <a:defRPr/>
            </a:pPr>
            <a:r>
              <a:rPr lang="en-US" sz="1400" dirty="0">
                <a:latin typeface="Calibri" pitchFamily="34" charset="0"/>
                <a:ea typeface="Times New Roman" pitchFamily="18" charset="0"/>
              </a:rPr>
              <a:t>VisitTallahassee.com </a:t>
            </a:r>
            <a:endParaRPr lang="en-US" sz="1400" dirty="0">
              <a:latin typeface="Calibri" pitchFamily="34" charset="0"/>
            </a:endParaRPr>
          </a:p>
          <a:p>
            <a:pPr marL="111125" lvl="2" indent="-111125" eaLnBrk="0" hangingPunct="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  <a:tab pos="685800" algn="l"/>
              </a:tabLst>
              <a:defRPr/>
            </a:pPr>
            <a:r>
              <a:rPr lang="en-US" sz="1400" dirty="0">
                <a:latin typeface="Calibri" pitchFamily="34" charset="0"/>
                <a:ea typeface="Times New Roman" pitchFamily="18" charset="0"/>
              </a:rPr>
              <a:t>Hellotallahassee.com</a:t>
            </a:r>
            <a:endParaRPr lang="en-US" sz="1400" dirty="0">
              <a:latin typeface="Calibri" pitchFamily="34" charset="0"/>
            </a:endParaRPr>
          </a:p>
          <a:p>
            <a:pPr marL="111125" lvl="2" indent="-111125" eaLnBrk="0" hangingPunct="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  <a:tab pos="685800" algn="l"/>
              </a:tabLst>
              <a:defRPr/>
            </a:pPr>
            <a:r>
              <a:rPr lang="en-US" sz="1400" dirty="0">
                <a:latin typeface="Calibri" pitchFamily="34" charset="0"/>
                <a:ea typeface="Times New Roman" pitchFamily="18" charset="0"/>
              </a:rPr>
              <a:t>Reinvestlocal.com </a:t>
            </a:r>
            <a:endParaRPr lang="en-US" sz="1400" dirty="0">
              <a:latin typeface="Calibri" pitchFamily="34" charset="0"/>
            </a:endParaRPr>
          </a:p>
          <a:p>
            <a:pPr marL="111125" lvl="2" indent="-111125" eaLnBrk="0" hangingPunct="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  <a:tab pos="685800" algn="l"/>
              </a:tabLst>
              <a:defRPr/>
            </a:pPr>
            <a:r>
              <a:rPr lang="en-US" sz="1400" dirty="0">
                <a:latin typeface="Calibri" pitchFamily="34" charset="0"/>
                <a:ea typeface="Times New Roman" pitchFamily="18" charset="0"/>
              </a:rPr>
              <a:t>FSUnews.com</a:t>
            </a:r>
            <a:endParaRPr lang="en-US" sz="1400" dirty="0">
              <a:latin typeface="Calibri" pitchFamily="34" charset="0"/>
            </a:endParaRPr>
          </a:p>
          <a:p>
            <a:pPr marL="111125" lvl="2" indent="-111125" eaLnBrk="0" hangingPunct="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  <a:tab pos="685800" algn="l"/>
              </a:tabLst>
              <a:defRPr/>
            </a:pPr>
            <a:r>
              <a:rPr lang="en-US" sz="1400" dirty="0">
                <a:latin typeface="Calibri" pitchFamily="34" charset="0"/>
                <a:ea typeface="Times New Roman" pitchFamily="18" charset="0"/>
              </a:rPr>
              <a:t>Tallymarket.com</a:t>
            </a:r>
            <a:endParaRPr lang="en-US" sz="1400" dirty="0">
              <a:latin typeface="Calibri" pitchFamily="34" charset="0"/>
            </a:endParaRPr>
          </a:p>
          <a:p>
            <a:pPr marL="111125" lvl="2" indent="-111125" eaLnBrk="0" hangingPunct="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  <a:tab pos="685800" algn="l"/>
              </a:tabLst>
              <a:defRPr/>
            </a:pPr>
            <a:r>
              <a:rPr lang="en-US" sz="1400" dirty="0">
                <a:latin typeface="Calibri" pitchFamily="34" charset="0"/>
                <a:ea typeface="Times New Roman" pitchFamily="18" charset="0"/>
              </a:rPr>
              <a:t>Wtwc40.com</a:t>
            </a:r>
            <a:endParaRPr lang="en-US" sz="1400" dirty="0">
              <a:latin typeface="Calibri" pitchFamily="34" charset="0"/>
            </a:endParaRPr>
          </a:p>
          <a:p>
            <a:pPr marL="111125" lvl="2" indent="-111125" eaLnBrk="0" hangingPunct="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  <a:tab pos="685800" algn="l"/>
              </a:tabLst>
              <a:defRPr/>
            </a:pPr>
            <a:r>
              <a:rPr lang="en-US" sz="1400" dirty="0">
                <a:latin typeface="Calibri" pitchFamily="34" charset="0"/>
                <a:ea typeface="Times New Roman" pitchFamily="18" charset="0"/>
              </a:rPr>
              <a:t>Talchamber.com</a:t>
            </a:r>
            <a:endParaRPr lang="en-US" sz="1400" dirty="0">
              <a:latin typeface="Calibri" pitchFamily="34" charset="0"/>
            </a:endParaRPr>
          </a:p>
          <a:p>
            <a:pPr marL="111125" lvl="2" indent="-111125" eaLnBrk="0" hangingPunct="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  <a:tab pos="685800" algn="l"/>
              </a:tabLst>
              <a:defRPr/>
            </a:pPr>
            <a:r>
              <a:rPr lang="en-US" sz="1400" dirty="0">
                <a:latin typeface="Calibri" pitchFamily="34" charset="0"/>
                <a:ea typeface="Times New Roman" pitchFamily="18" charset="0"/>
              </a:rPr>
              <a:t>Networkyp.com</a:t>
            </a:r>
            <a:endParaRPr lang="en-US" sz="1400" dirty="0">
              <a:latin typeface="Calibri" pitchFamily="34" charset="0"/>
            </a:endParaRPr>
          </a:p>
          <a:p>
            <a:pPr marL="111125" lvl="2" indent="-111125" eaLnBrk="0" hangingPunct="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  <a:tab pos="685800" algn="l"/>
              </a:tabLst>
              <a:defRPr/>
            </a:pPr>
            <a:r>
              <a:rPr lang="en-US" sz="1400" dirty="0">
                <a:latin typeface="Calibri" pitchFamily="34" charset="0"/>
                <a:ea typeface="Times New Roman" pitchFamily="18" charset="0"/>
              </a:rPr>
              <a:t>Mrtlh.com/events</a:t>
            </a:r>
            <a:endParaRPr lang="en-US" sz="1400" dirty="0">
              <a:latin typeface="Calibri" pitchFamily="34" charset="0"/>
            </a:endParaRPr>
          </a:p>
          <a:p>
            <a:pPr marL="111125" lvl="2" indent="-111125" eaLnBrk="0" hangingPunct="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  <a:tab pos="685800" algn="l"/>
              </a:tabLst>
              <a:defRPr/>
            </a:pPr>
            <a:r>
              <a:rPr lang="en-US" sz="1400" dirty="0">
                <a:latin typeface="Calibri" pitchFamily="34" charset="0"/>
                <a:ea typeface="Times New Roman" pitchFamily="18" charset="0"/>
              </a:rPr>
              <a:t>Volunteerleon.org</a:t>
            </a:r>
            <a:endParaRPr lang="en-US" sz="1400" dirty="0">
              <a:latin typeface="Calibri" pitchFamily="34" charset="0"/>
            </a:endParaRPr>
          </a:p>
          <a:p>
            <a:pPr marL="111125" lvl="2" indent="-111125" eaLnBrk="0" hangingPunct="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  <a:tab pos="685800" algn="l"/>
              </a:tabLst>
              <a:defRPr/>
            </a:pPr>
            <a:r>
              <a:rPr lang="en-US" sz="1400" dirty="0">
                <a:latin typeface="Calibri" pitchFamily="34" charset="0"/>
                <a:ea typeface="Times New Roman" pitchFamily="18" charset="0"/>
              </a:rPr>
              <a:t>Wfsu.org</a:t>
            </a:r>
            <a:endParaRPr lang="en-US" sz="1400" dirty="0">
              <a:latin typeface="Calibri" pitchFamily="34" charset="0"/>
            </a:endParaRPr>
          </a:p>
          <a:p>
            <a:pPr marL="111125" lvl="2" indent="-111125" eaLnBrk="0" hangingPunct="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  <a:tab pos="685800" algn="l"/>
              </a:tabLst>
              <a:defRPr/>
            </a:pPr>
            <a:r>
              <a:rPr lang="en-US" sz="1400" dirty="0" err="1">
                <a:latin typeface="Calibri" pitchFamily="34" charset="0"/>
                <a:ea typeface="Times New Roman" pitchFamily="18" charset="0"/>
              </a:rPr>
              <a:t>Unitedpartnersforhuman</a:t>
            </a:r>
            <a:r>
              <a:rPr lang="en-US" sz="1400" dirty="0">
                <a:latin typeface="Calibri" pitchFamily="34" charset="0"/>
                <a:ea typeface="Times New Roman" pitchFamily="18" charset="0"/>
              </a:rPr>
              <a:t/>
            </a:r>
            <a:br>
              <a:rPr lang="en-US" sz="1400" dirty="0">
                <a:latin typeface="Calibri" pitchFamily="34" charset="0"/>
                <a:ea typeface="Times New Roman" pitchFamily="18" charset="0"/>
              </a:rPr>
            </a:br>
            <a:r>
              <a:rPr lang="en-US" sz="1400" dirty="0">
                <a:latin typeface="Calibri" pitchFamily="34" charset="0"/>
                <a:ea typeface="Times New Roman" pitchFamily="18" charset="0"/>
              </a:rPr>
              <a:t>services.org</a:t>
            </a:r>
            <a:endParaRPr lang="en-US" sz="1400" dirty="0">
              <a:latin typeface="Calibri" pitchFamily="34" charset="0"/>
            </a:endParaRPr>
          </a:p>
          <a:p>
            <a:pPr marL="111125" lvl="2" indent="-111125" eaLnBrk="0" hangingPunct="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  <a:tab pos="685800" algn="l"/>
              </a:tabLst>
              <a:defRPr/>
            </a:pPr>
            <a:r>
              <a:rPr lang="en-US" sz="1400" dirty="0">
                <a:latin typeface="Calibri" pitchFamily="34" charset="0"/>
                <a:ea typeface="Times New Roman" pitchFamily="18" charset="0"/>
              </a:rPr>
              <a:t>Bigbendhealth.com</a:t>
            </a:r>
            <a:endParaRPr lang="en-US" sz="1400" dirty="0">
              <a:latin typeface="Calibri" pitchFamily="34" charset="0"/>
            </a:endParaRPr>
          </a:p>
          <a:p>
            <a:pPr marL="111125" lvl="2" indent="-111125" eaLnBrk="0" hangingPunct="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  <a:tab pos="685800" algn="l"/>
              </a:tabLst>
              <a:defRPr/>
            </a:pPr>
            <a:r>
              <a:rPr lang="en-US" sz="1400" dirty="0">
                <a:latin typeface="Calibri" pitchFamily="34" charset="0"/>
                <a:ea typeface="Times New Roman" pitchFamily="18" charset="0"/>
              </a:rPr>
              <a:t>Wfplus.org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8437" name="Picture 7" descr="tallahacity4.jpg"/>
          <p:cNvPicPr>
            <a:picLocks noChangeAspect="1"/>
          </p:cNvPicPr>
          <p:nvPr/>
        </p:nvPicPr>
        <p:blipFill>
          <a:blip r:embed="rId3" cstate="print"/>
          <a:srcRect b="60657"/>
          <a:stretch>
            <a:fillRect/>
          </a:stretch>
        </p:blipFill>
        <p:spPr bwMode="auto">
          <a:xfrm>
            <a:off x="2667000" y="35814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64" name="Group 32"/>
          <p:cNvGraphicFramePr>
            <a:graphicFrameLocks noGrp="1"/>
          </p:cNvGraphicFramePr>
          <p:nvPr/>
        </p:nvGraphicFramePr>
        <p:xfrm>
          <a:off x="8229600" y="685800"/>
          <a:ext cx="2895600" cy="6432550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Related Efforts</a:t>
                      </a:r>
                    </a:p>
                  </a:txBody>
                  <a:tcPr marT="91440" marB="91440" anchor="ctr" anchorCtr="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Network of Young Professionals</a:t>
                      </a:r>
                    </a:p>
                  </a:txBody>
                  <a:tcPr marT="91440" marB="91440" anchor="ctr" anchorCtr="1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VolunteerLEON</a:t>
                      </a:r>
                    </a:p>
                  </a:txBody>
                  <a:tcPr marT="91440" marB="91440" anchor="ctr" anchorCtr="1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College Leadership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Tallahassee</a:t>
                      </a:r>
                    </a:p>
                  </a:txBody>
                  <a:tcPr marT="91440" marB="91440" anchor="ctr" anchorCtr="1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Access Tallahassee</a:t>
                      </a:r>
                    </a:p>
                  </a:txBody>
                  <a:tcPr marT="91440" marB="91440" anchor="ctr" anchorCtr="1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Sustainable Tallahassee</a:t>
                      </a:r>
                    </a:p>
                  </a:txBody>
                  <a:tcPr marT="91440" marB="91440" anchor="ctr" anchorCtr="1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KCCI</a:t>
                      </a:r>
                    </a:p>
                  </a:txBody>
                  <a:tcPr marT="91440" marB="91440" anchor="ctr" anchorCtr="1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Workforce Plus</a:t>
                      </a:r>
                    </a:p>
                  </a:txBody>
                  <a:tcPr marT="91440" marB="91440" anchor="ctr" anchorCtr="1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allahacity4.jpg"/>
          <p:cNvPicPr>
            <a:picLocks noChangeAspect="1"/>
          </p:cNvPicPr>
          <p:nvPr/>
        </p:nvPicPr>
        <p:blipFill>
          <a:blip r:embed="rId3" cstate="print"/>
          <a:srcRect l="-31995" t="-8144" r="-46825" b="60657"/>
          <a:stretch>
            <a:fillRect/>
          </a:stretch>
        </p:blipFill>
        <p:spPr bwMode="auto">
          <a:xfrm>
            <a:off x="2514600" y="5791200"/>
            <a:ext cx="7848600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914400" y="1981200"/>
            <a:ext cx="9613900" cy="36576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96963">
              <a:defRPr/>
            </a:pPr>
            <a:endParaRPr lang="en-US">
              <a:latin typeface="Calibri" pitchFamily="34" charset="0"/>
            </a:endParaRPr>
          </a:p>
        </p:txBody>
      </p:sp>
      <p:grpSp>
        <p:nvGrpSpPr>
          <p:cNvPr id="19460" name="Group 2"/>
          <p:cNvGrpSpPr>
            <a:grpSpLocks/>
          </p:cNvGrpSpPr>
          <p:nvPr/>
        </p:nvGrpSpPr>
        <p:grpSpPr bwMode="auto">
          <a:xfrm>
            <a:off x="708025" y="2362200"/>
            <a:ext cx="9898063" cy="3705225"/>
            <a:chOff x="176" y="2016"/>
            <a:chExt cx="5628" cy="2334"/>
          </a:xfrm>
        </p:grpSpPr>
        <p:sp>
          <p:nvSpPr>
            <p:cNvPr id="19466" name="Rectangle 3"/>
            <p:cNvSpPr>
              <a:spLocks noChangeArrowheads="1"/>
            </p:cNvSpPr>
            <p:nvPr/>
          </p:nvSpPr>
          <p:spPr bwMode="auto">
            <a:xfrm>
              <a:off x="176" y="2085"/>
              <a:ext cx="2589" cy="1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65000"/>
                </a:lnSpc>
              </a:pPr>
              <a:r>
                <a:rPr lang="en-US" sz="2400" b="1">
                  <a:solidFill>
                    <a:srgbClr val="336699"/>
                  </a:solidFill>
                  <a:latin typeface="Calibri" pitchFamily="34" charset="0"/>
                </a:rPr>
                <a:t>ACADEMIA</a:t>
              </a:r>
            </a:p>
            <a:p>
              <a:pPr algn="r" eaLnBrk="0" hangingPunct="0">
                <a:lnSpc>
                  <a:spcPct val="65000"/>
                </a:lnSpc>
                <a:spcAft>
                  <a:spcPts val="100"/>
                </a:spcAft>
              </a:pPr>
              <a:endParaRPr lang="en-US" sz="2400" b="1">
                <a:solidFill>
                  <a:srgbClr val="336699"/>
                </a:solidFill>
                <a:latin typeface="Calibri" pitchFamily="34" charset="0"/>
              </a:endParaRPr>
            </a:p>
            <a:p>
              <a:pPr algn="r" eaLnBrk="0" hangingPunct="0">
                <a:lnSpc>
                  <a:spcPct val="65000"/>
                </a:lnSpc>
              </a:pPr>
              <a:r>
                <a:rPr lang="en-US" sz="2400" b="1">
                  <a:solidFill>
                    <a:srgbClr val="336699"/>
                  </a:solidFill>
                  <a:latin typeface="Calibri" pitchFamily="34" charset="0"/>
                </a:rPr>
                <a:t>TOURISM</a:t>
              </a:r>
            </a:p>
            <a:p>
              <a:pPr algn="r" eaLnBrk="0" hangingPunct="0">
                <a:lnSpc>
                  <a:spcPct val="65000"/>
                </a:lnSpc>
                <a:spcAft>
                  <a:spcPts val="100"/>
                </a:spcAft>
              </a:pPr>
              <a:endParaRPr lang="en-US" sz="2400" b="1">
                <a:solidFill>
                  <a:srgbClr val="336699"/>
                </a:solidFill>
                <a:latin typeface="Calibri" pitchFamily="34" charset="0"/>
              </a:endParaRPr>
            </a:p>
            <a:p>
              <a:pPr algn="r" eaLnBrk="0" hangingPunct="0">
                <a:lnSpc>
                  <a:spcPct val="68000"/>
                </a:lnSpc>
                <a:spcAft>
                  <a:spcPts val="100"/>
                </a:spcAft>
              </a:pPr>
              <a:r>
                <a:rPr lang="en-US" sz="2400" b="1">
                  <a:solidFill>
                    <a:srgbClr val="336699"/>
                  </a:solidFill>
                  <a:latin typeface="Calibri" pitchFamily="34" charset="0"/>
                </a:rPr>
                <a:t>ECONOMIC DEVELOPMENT</a:t>
              </a:r>
            </a:p>
            <a:p>
              <a:pPr algn="r" eaLnBrk="0" hangingPunct="0">
                <a:lnSpc>
                  <a:spcPct val="68000"/>
                </a:lnSpc>
                <a:spcAft>
                  <a:spcPts val="100"/>
                </a:spcAft>
              </a:pPr>
              <a:endParaRPr lang="en-US" sz="2400">
                <a:solidFill>
                  <a:srgbClr val="336699"/>
                </a:solidFill>
                <a:latin typeface="Calibri" pitchFamily="34" charset="0"/>
              </a:endParaRPr>
            </a:p>
            <a:p>
              <a:pPr algn="r" eaLnBrk="0" hangingPunct="0">
                <a:lnSpc>
                  <a:spcPct val="68000"/>
                </a:lnSpc>
              </a:pPr>
              <a:r>
                <a:rPr lang="en-US" sz="2400" b="1">
                  <a:solidFill>
                    <a:srgbClr val="336699"/>
                  </a:solidFill>
                  <a:latin typeface="Calibri" pitchFamily="34" charset="0"/>
                </a:rPr>
                <a:t>CIVIC/REGION</a:t>
              </a:r>
            </a:p>
            <a:p>
              <a:pPr algn="r" eaLnBrk="0" hangingPunct="0">
                <a:lnSpc>
                  <a:spcPct val="68000"/>
                </a:lnSpc>
                <a:spcAft>
                  <a:spcPts val="100"/>
                </a:spcAft>
              </a:pPr>
              <a:endParaRPr lang="en-US" sz="2000" b="1">
                <a:solidFill>
                  <a:srgbClr val="336699"/>
                </a:solidFill>
                <a:latin typeface="Calibri" pitchFamily="34" charset="0"/>
              </a:endParaRPr>
            </a:p>
            <a:p>
              <a:pPr algn="r" eaLnBrk="0" hangingPunct="0">
                <a:lnSpc>
                  <a:spcPct val="68000"/>
                </a:lnSpc>
              </a:pPr>
              <a:r>
                <a:rPr lang="en-US" sz="2400" b="1">
                  <a:solidFill>
                    <a:srgbClr val="336699"/>
                  </a:solidFill>
                  <a:latin typeface="Calibri" pitchFamily="34" charset="0"/>
                </a:rPr>
                <a:t>BUSINESS</a:t>
              </a:r>
            </a:p>
            <a:p>
              <a:pPr algn="r" eaLnBrk="0" hangingPunct="0">
                <a:lnSpc>
                  <a:spcPct val="68000"/>
                </a:lnSpc>
                <a:spcAft>
                  <a:spcPts val="100"/>
                </a:spcAft>
              </a:pPr>
              <a:endParaRPr lang="en-US" sz="2000" b="1">
                <a:solidFill>
                  <a:srgbClr val="336699"/>
                </a:solidFill>
                <a:latin typeface="Calibri" pitchFamily="34" charset="0"/>
              </a:endParaRPr>
            </a:p>
            <a:p>
              <a:pPr algn="r" eaLnBrk="0" hangingPunct="0">
                <a:lnSpc>
                  <a:spcPct val="68000"/>
                </a:lnSpc>
                <a:spcAft>
                  <a:spcPts val="100"/>
                </a:spcAft>
              </a:pPr>
              <a:r>
                <a:rPr lang="en-US" sz="2400" b="1">
                  <a:solidFill>
                    <a:srgbClr val="336699"/>
                  </a:solidFill>
                  <a:latin typeface="Calibri" pitchFamily="34" charset="0"/>
                </a:rPr>
                <a:t>PHILANTHROPY</a:t>
              </a:r>
              <a:endParaRPr lang="en-US" sz="2400">
                <a:solidFill>
                  <a:srgbClr val="336699"/>
                </a:solidFill>
                <a:latin typeface="Calibri" pitchFamily="34" charset="0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684" y="2016"/>
              <a:ext cx="3120" cy="2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346075" eaLnBrk="0" hangingPunct="0">
                <a:lnSpc>
                  <a:spcPct val="110000"/>
                </a:lnSpc>
                <a:spcAft>
                  <a:spcPts val="600"/>
                </a:spcAft>
                <a:buFont typeface="Monotype Sorts" pitchFamily="2" charset="2"/>
                <a:buChar char="ð"/>
                <a:defRPr/>
              </a:pPr>
              <a:r>
                <a:rPr lang="en-US" sz="2400" b="1" dirty="0">
                  <a:latin typeface="Calibri" pitchFamily="34" charset="0"/>
                </a:rPr>
                <a:t>enrollment, retention, faculty ++ </a:t>
              </a:r>
            </a:p>
            <a:p>
              <a:pPr marL="457200" indent="-346075" eaLnBrk="0" hangingPunct="0">
                <a:lnSpc>
                  <a:spcPct val="110000"/>
                </a:lnSpc>
                <a:spcAft>
                  <a:spcPts val="600"/>
                </a:spcAft>
                <a:buFont typeface="Monotype Sorts" pitchFamily="2" charset="2"/>
                <a:buChar char="ð"/>
                <a:defRPr/>
              </a:pPr>
              <a:r>
                <a:rPr lang="en-US" sz="2400" b="1" dirty="0">
                  <a:latin typeface="Calibri" pitchFamily="34" charset="0"/>
                </a:rPr>
                <a:t>visitor &amp; student spending </a:t>
              </a:r>
            </a:p>
            <a:p>
              <a:pPr marL="457200" indent="-346075" eaLnBrk="0" hangingPunct="0">
                <a:lnSpc>
                  <a:spcPct val="110000"/>
                </a:lnSpc>
                <a:spcAft>
                  <a:spcPts val="600"/>
                </a:spcAft>
                <a:buFont typeface="Monotype Sorts" pitchFamily="2" charset="2"/>
                <a:buChar char="ð"/>
                <a:defRPr/>
              </a:pPr>
              <a:r>
                <a:rPr lang="en-US" sz="2400" b="1" dirty="0">
                  <a:latin typeface="Calibri" pitchFamily="34" charset="0"/>
                </a:rPr>
                <a:t>grad retention, new companies/jobs</a:t>
              </a:r>
            </a:p>
            <a:p>
              <a:pPr marL="457200" indent="-346075" eaLnBrk="0" hangingPunct="0">
                <a:lnSpc>
                  <a:spcPct val="120000"/>
                </a:lnSpc>
                <a:spcAft>
                  <a:spcPts val="600"/>
                </a:spcAft>
                <a:buFont typeface="Monotype Sorts" pitchFamily="2" charset="2"/>
                <a:buChar char="ð"/>
                <a:defRPr/>
              </a:pPr>
              <a:r>
                <a:rPr lang="en-US" sz="2400" b="1" dirty="0">
                  <a:latin typeface="Calibri" pitchFamily="34" charset="0"/>
                </a:rPr>
                <a:t>perceptions, attitudes, revenue</a:t>
              </a:r>
            </a:p>
            <a:p>
              <a:pPr marL="457200" indent="-346075" eaLnBrk="0" hangingPunct="0">
                <a:lnSpc>
                  <a:spcPct val="110000"/>
                </a:lnSpc>
                <a:spcAft>
                  <a:spcPts val="600"/>
                </a:spcAft>
                <a:buFont typeface="Monotype Sorts" pitchFamily="2" charset="2"/>
                <a:buChar char="ð"/>
                <a:defRPr/>
              </a:pPr>
              <a:r>
                <a:rPr lang="en-US" sz="2400" b="1" dirty="0">
                  <a:latin typeface="Calibri" pitchFamily="34" charset="0"/>
                </a:rPr>
                <a:t>new hires, interns, revenue</a:t>
              </a:r>
            </a:p>
            <a:p>
              <a:pPr marL="457200" indent="-346075" eaLnBrk="0" hangingPunct="0">
                <a:lnSpc>
                  <a:spcPct val="110000"/>
                </a:lnSpc>
                <a:spcAft>
                  <a:spcPts val="600"/>
                </a:spcAft>
                <a:buFont typeface="Monotype Sorts" pitchFamily="2" charset="2"/>
                <a:buChar char="ð"/>
                <a:defRPr/>
              </a:pPr>
              <a:r>
                <a:rPr lang="en-US" sz="2400" b="1" dirty="0">
                  <a:latin typeface="Calibri" pitchFamily="34" charset="0"/>
                </a:rPr>
                <a:t>workforce dev., </a:t>
              </a:r>
              <a:r>
                <a:rPr lang="en-US" sz="2400" b="1" dirty="0" err="1">
                  <a:latin typeface="Calibri" pitchFamily="34" charset="0"/>
                </a:rPr>
                <a:t>edu</a:t>
              </a:r>
              <a:r>
                <a:rPr lang="en-US" sz="2400" b="1" dirty="0">
                  <a:latin typeface="Calibri" pitchFamily="34" charset="0"/>
                </a:rPr>
                <a:t>. attainment</a:t>
              </a:r>
            </a:p>
            <a:p>
              <a:pPr eaLnBrk="0" hangingPunct="0">
                <a:buFont typeface="Monotype Sorts" pitchFamily="2" charset="2"/>
                <a:buNone/>
                <a:defRPr/>
              </a:pPr>
              <a:endParaRPr lang="en-US" sz="2400" dirty="0">
                <a:latin typeface="Calibri" pitchFamily="34" charset="0"/>
              </a:endParaRPr>
            </a:p>
            <a:p>
              <a:pPr eaLnBrk="0" hangingPunct="0">
                <a:defRPr/>
              </a:pP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3565525" y="1219200"/>
            <a:ext cx="4956175" cy="963613"/>
            <a:chOff x="1966" y="1200"/>
            <a:chExt cx="1776" cy="607"/>
          </a:xfrm>
        </p:grpSpPr>
        <p:sp>
          <p:nvSpPr>
            <p:cNvPr id="19464" name="Rectangle 7"/>
            <p:cNvSpPr>
              <a:spLocks noChangeArrowheads="1"/>
            </p:cNvSpPr>
            <p:nvPr/>
          </p:nvSpPr>
          <p:spPr bwMode="auto">
            <a:xfrm>
              <a:off x="2304" y="1536"/>
              <a:ext cx="6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65" name="Text Box 8"/>
            <p:cNvSpPr txBox="1">
              <a:spLocks noChangeArrowheads="1"/>
            </p:cNvSpPr>
            <p:nvPr/>
          </p:nvSpPr>
          <p:spPr bwMode="auto">
            <a:xfrm>
              <a:off x="1966" y="1200"/>
              <a:ext cx="177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 b="1">
                  <a:latin typeface="Calibri" pitchFamily="34" charset="0"/>
                </a:rPr>
                <a:t>WHO BENEFITS</a:t>
              </a:r>
            </a:p>
          </p:txBody>
        </p:sp>
      </p:grp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1384300" y="152400"/>
            <a:ext cx="10502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REGIONAL  HIGHER-ED  CENTRIC  COLLABORATIONS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tatehouse 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914400"/>
            <a:ext cx="2838450" cy="3783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450" y="0"/>
            <a:ext cx="1069975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2" tIns="45710" rIns="91422" bIns="45710" anchor="ctr"/>
          <a:lstStyle/>
          <a:p>
            <a:r>
              <a:rPr lang="en-US" sz="2000" smtClean="0">
                <a:solidFill>
                  <a:schemeClr val="bg1"/>
                </a:solidFill>
                <a:latin typeface="Calibri" pitchFamily="34" charset="0"/>
              </a:rPr>
              <a:t>INCLUDED  IN  THIS  PRESENTATION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562600" y="990600"/>
            <a:ext cx="513080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pPr marL="342900" indent="-342900" defTabSz="1096963">
              <a:spcBef>
                <a:spcPts val="1200"/>
              </a:spcBef>
              <a:spcAft>
                <a:spcPts val="600"/>
              </a:spcAft>
              <a:tabLst>
                <a:tab pos="4397375" algn="l"/>
                <a:tab pos="4572000" algn="l"/>
              </a:tabLst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Select Goals of this Project:</a:t>
            </a:r>
          </a:p>
          <a:p>
            <a:pPr marL="514350" lvl="1" indent="-514350" defTabSz="1096963">
              <a:lnSpc>
                <a:spcPct val="85000"/>
              </a:lnSpc>
              <a:spcBef>
                <a:spcPct val="50000"/>
              </a:spcBef>
              <a:spcAft>
                <a:spcPts val="600"/>
              </a:spcAft>
              <a:buFont typeface="+mj-lt"/>
              <a:buAutoNum type="arabicPeriod"/>
              <a:tabLst>
                <a:tab pos="4397375" algn="l"/>
              </a:tabLst>
              <a:defRPr/>
            </a:pPr>
            <a:r>
              <a:rPr lang="en-US" sz="2800" dirty="0">
                <a:latin typeface="Calibri" pitchFamily="34" charset="0"/>
              </a:rPr>
              <a:t>Identify a baseline college</a:t>
            </a:r>
            <a:br>
              <a:rPr lang="en-US" sz="2800" dirty="0">
                <a:latin typeface="Calibri" pitchFamily="34" charset="0"/>
              </a:rPr>
            </a:br>
            <a:r>
              <a:rPr lang="en-US" sz="2800" dirty="0">
                <a:latin typeface="Calibri" pitchFamily="34" charset="0"/>
              </a:rPr>
              <a:t>graduate retention figure</a:t>
            </a:r>
            <a:br>
              <a:rPr lang="en-US" sz="2800" dirty="0">
                <a:latin typeface="Calibri" pitchFamily="34" charset="0"/>
              </a:rPr>
            </a:br>
            <a:r>
              <a:rPr lang="en-US" sz="2800" dirty="0">
                <a:latin typeface="Calibri" pitchFamily="34" charset="0"/>
              </a:rPr>
              <a:t>for the Tallahassee region.</a:t>
            </a:r>
          </a:p>
          <a:p>
            <a:pPr marL="514350" lvl="1" indent="-514350" defTabSz="1096963">
              <a:lnSpc>
                <a:spcPct val="85000"/>
              </a:lnSpc>
              <a:spcBef>
                <a:spcPct val="50000"/>
              </a:spcBef>
              <a:spcAft>
                <a:spcPts val="600"/>
              </a:spcAft>
              <a:buFont typeface="+mj-lt"/>
              <a:buAutoNum type="arabicPeriod"/>
              <a:tabLst>
                <a:tab pos="4397375" algn="l"/>
              </a:tabLst>
              <a:defRPr/>
            </a:pPr>
            <a:r>
              <a:rPr lang="en-US" sz="2800" dirty="0">
                <a:latin typeface="Calibri" pitchFamily="34" charset="0"/>
              </a:rPr>
              <a:t>Better understand why</a:t>
            </a:r>
            <a:br>
              <a:rPr lang="en-US" sz="2800" dirty="0">
                <a:latin typeface="Calibri" pitchFamily="34" charset="0"/>
              </a:rPr>
            </a:br>
            <a:r>
              <a:rPr lang="en-US" sz="2800" dirty="0">
                <a:latin typeface="Calibri" pitchFamily="34" charset="0"/>
              </a:rPr>
              <a:t>students choose to stay or</a:t>
            </a:r>
            <a:br>
              <a:rPr lang="en-US" sz="2800" dirty="0">
                <a:latin typeface="Calibri" pitchFamily="34" charset="0"/>
              </a:rPr>
            </a:br>
            <a:r>
              <a:rPr lang="en-US" sz="2800" dirty="0">
                <a:latin typeface="Calibri" pitchFamily="34" charset="0"/>
              </a:rPr>
              <a:t>leave upon graduation.</a:t>
            </a:r>
          </a:p>
          <a:p>
            <a:pPr marL="514350" lvl="1" indent="-514350" defTabSz="1096963">
              <a:lnSpc>
                <a:spcPct val="85000"/>
              </a:lnSpc>
              <a:spcBef>
                <a:spcPct val="50000"/>
              </a:spcBef>
              <a:spcAft>
                <a:spcPts val="1200"/>
              </a:spcAft>
              <a:buFont typeface="+mj-lt"/>
              <a:buAutoNum type="arabicPeriod"/>
              <a:tabLst>
                <a:tab pos="4397375" algn="l"/>
              </a:tabLst>
              <a:defRPr/>
            </a:pPr>
            <a:r>
              <a:rPr lang="en-US" sz="2800" dirty="0">
                <a:latin typeface="Calibri" pitchFamily="34" charset="0"/>
              </a:rPr>
              <a:t>Integrate recommendations with existing community projects to leverage and enhance Tallahassee’s creative economy.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2200275"/>
            <a:ext cx="2209800" cy="287338"/>
          </a:xfrm>
          <a:prstGeom prst="rect">
            <a:avLst/>
          </a:prstGeom>
          <a:noFill/>
        </p:spPr>
        <p:txBody>
          <a:bodyPr lIns="45720" rIns="0">
            <a:spAutoFit/>
          </a:bodyPr>
          <a:lstStyle/>
          <a:p>
            <a:pPr marL="176213" indent="-176213" algn="r">
              <a:lnSpc>
                <a:spcPct val="90000"/>
              </a:lnSpc>
              <a:defRPr/>
            </a:pPr>
            <a:r>
              <a:rPr lang="en-US" sz="1400" b="1" spc="300" dirty="0">
                <a:solidFill>
                  <a:schemeClr val="bg1"/>
                </a:solidFill>
                <a:latin typeface="Calibri" pitchFamily="34" charset="0"/>
              </a:rPr>
              <a:t>TALLAHASSEE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3"/>
          <p:cNvSpPr txBox="1">
            <a:spLocks noChangeArrowheads="1"/>
          </p:cNvSpPr>
          <p:nvPr/>
        </p:nvSpPr>
        <p:spPr bwMode="auto">
          <a:xfrm>
            <a:off x="533400" y="838200"/>
            <a:ext cx="10134600" cy="5834063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2" tIns="91440" rIns="91422" bIns="0">
            <a:spAutoFit/>
          </a:bodyPr>
          <a:lstStyle/>
          <a:p>
            <a:pPr marL="1587" indent="-341313" algn="ctr" defTabSz="109537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Current students and recent grads agree that Tallahassee </a:t>
            </a:r>
            <a:br>
              <a:rPr lang="en-US" sz="2400" b="1" dirty="0">
                <a:solidFill>
                  <a:srgbClr val="003399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is a great place to go to college or to raise a family.</a:t>
            </a:r>
          </a:p>
          <a:p>
            <a:pPr marL="1587" indent="-341313" algn="ctr" defTabSz="1095375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sym typeface="Wingdings"/>
              </a:rPr>
              <a:t></a:t>
            </a:r>
          </a:p>
          <a:p>
            <a:pPr marL="1587" indent="-341313" algn="ctr" defTabSz="109537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But the high college town rating is almost entirely based on </a:t>
            </a:r>
            <a:br>
              <a:rPr lang="en-US" sz="2400" b="1" dirty="0">
                <a:solidFill>
                  <a:srgbClr val="003399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their on-campus experiences and relationships.</a:t>
            </a:r>
          </a:p>
          <a:p>
            <a:pPr marL="1587" indent="-341313" algn="ctr" defTabSz="1095375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sym typeface="Wingdings"/>
              </a:rPr>
              <a:t></a:t>
            </a:r>
          </a:p>
          <a:p>
            <a:pPr marL="1587" indent="-341313" algn="ctr" defTabSz="109537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Tallahassee – the city &amp; state capital – has minimal impact </a:t>
            </a:r>
            <a:br>
              <a:rPr lang="en-US" sz="2400" b="1" dirty="0">
                <a:solidFill>
                  <a:srgbClr val="003399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on their initial college choice or eventual college career.</a:t>
            </a:r>
            <a:endParaRPr lang="en-US" sz="2400" b="1" dirty="0">
              <a:solidFill>
                <a:srgbClr val="003399"/>
              </a:solidFill>
              <a:latin typeface="Calibri" pitchFamily="34" charset="0"/>
              <a:sym typeface="Wingdings"/>
            </a:endParaRPr>
          </a:p>
          <a:p>
            <a:pPr marL="1587" indent="-341313" algn="ctr" defTabSz="1095375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sym typeface="Wingdings"/>
              </a:rPr>
              <a:t></a:t>
            </a:r>
          </a:p>
          <a:p>
            <a:pPr marL="1587" indent="-341313" algn="ctr" defTabSz="109537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While enrolled, they do not develop a first-hand appreciation </a:t>
            </a:r>
            <a:br>
              <a:rPr lang="en-US" sz="2400" b="1" dirty="0">
                <a:solidFill>
                  <a:srgbClr val="003399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for Tallahassee’s social and professional offerings.</a:t>
            </a:r>
          </a:p>
          <a:p>
            <a:pPr marL="1587" indent="-341313" algn="ctr" defTabSz="1095375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sym typeface="Wingdings"/>
              </a:rPr>
              <a:t></a:t>
            </a:r>
          </a:p>
          <a:p>
            <a:pPr marL="1587" indent="-341313" algn="ctr" defTabSz="109537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As a result, they do not perceive Tallahassee as having the quality </a:t>
            </a:r>
            <a:br>
              <a:rPr lang="en-US" sz="2400" b="1" dirty="0">
                <a:solidFill>
                  <a:srgbClr val="003399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of life amenities or career opportunities available elsewhere.</a:t>
            </a:r>
          </a:p>
          <a:p>
            <a:pPr marL="1587" indent="-341313" algn="ctr" defTabSz="1095375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sym typeface="Wingdings"/>
              </a:rPr>
              <a:t></a:t>
            </a:r>
          </a:p>
          <a:p>
            <a:pPr marL="1587" indent="-341313" algn="ctr" defTabSz="109537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The result: They do not see Tallahassee as a good career choice. </a:t>
            </a:r>
          </a:p>
        </p:txBody>
      </p:sp>
      <p:sp>
        <p:nvSpPr>
          <p:cNvPr id="3" name="Rectangle 28"/>
          <p:cNvSpPr txBox="1">
            <a:spLocks noChangeArrowheads="1"/>
          </p:cNvSpPr>
          <p:nvPr/>
        </p:nvSpPr>
        <p:spPr bwMode="auto">
          <a:xfrm>
            <a:off x="3009900" y="119063"/>
            <a:ext cx="8877300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6" tIns="45712" rIns="91426" bIns="45712" anchor="ctr"/>
          <a:lstStyle/>
          <a:p>
            <a:pPr algn="r" defTabSz="1095375">
              <a:defRPr/>
            </a:pPr>
            <a:r>
              <a:rPr lang="en-US" sz="2000" kern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BOILING  IT  ALL 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5257800" y="1981200"/>
            <a:ext cx="6172200" cy="457200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96963">
              <a:defRPr/>
            </a:pPr>
            <a:endParaRPr lang="en-US"/>
          </a:p>
        </p:txBody>
      </p:sp>
      <p:sp>
        <p:nvSpPr>
          <p:cNvPr id="6147" name="TextBox 30"/>
          <p:cNvSpPr txBox="1">
            <a:spLocks noChangeArrowheads="1"/>
          </p:cNvSpPr>
          <p:nvPr/>
        </p:nvSpPr>
        <p:spPr bwMode="auto">
          <a:xfrm>
            <a:off x="7239000" y="6580188"/>
            <a:ext cx="36179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6699"/>
                </a:solidFill>
                <a:latin typeface="Calibri" pitchFamily="34" charset="0"/>
              </a:rPr>
              <a:t> </a:t>
            </a:r>
            <a:r>
              <a:rPr lang="en-US">
                <a:solidFill>
                  <a:srgbClr val="336699"/>
                </a:solidFill>
                <a:latin typeface="Calibri" pitchFamily="34" charset="0"/>
                <a:sym typeface="Wingdings" pitchFamily="2" charset="2"/>
              </a:rPr>
              <a:t></a:t>
            </a:r>
            <a:r>
              <a:rPr lang="en-US" sz="1400">
                <a:latin typeface="Calibri" pitchFamily="34" charset="0"/>
              </a:rPr>
              <a:t>STILL IN TALLAHASSEE</a:t>
            </a:r>
          </a:p>
        </p:txBody>
      </p:sp>
      <p:sp>
        <p:nvSpPr>
          <p:cNvPr id="6148" name="TextBox 31"/>
          <p:cNvSpPr txBox="1">
            <a:spLocks noChangeArrowheads="1"/>
          </p:cNvSpPr>
          <p:nvPr/>
        </p:nvSpPr>
        <p:spPr bwMode="auto">
          <a:xfrm>
            <a:off x="4572000" y="6580188"/>
            <a:ext cx="3200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</a:t>
            </a:r>
            <a:r>
              <a:rPr lang="en-US">
                <a:solidFill>
                  <a:srgbClr val="8297D4"/>
                </a:solidFill>
                <a:latin typeface="Calibri" pitchFamily="34" charset="0"/>
                <a:sym typeface="Wingdings" pitchFamily="2" charset="2"/>
              </a:rPr>
              <a:t></a:t>
            </a:r>
            <a:r>
              <a:rPr lang="en-US" sz="1400">
                <a:latin typeface="Calibri" pitchFamily="34" charset="0"/>
              </a:rPr>
              <a:t>NOW LIVING ELSEWHERE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781800" y="1581150"/>
            <a:ext cx="30416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Calibri" pitchFamily="34" charset="0"/>
              </a:rPr>
              <a:t>RETENTION  ::  BY  SCHOOL</a:t>
            </a:r>
            <a:endParaRPr lang="en-US" sz="20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1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187450" y="0"/>
            <a:ext cx="1069975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smtClean="0">
                <a:solidFill>
                  <a:schemeClr val="bg1"/>
                </a:solidFill>
                <a:latin typeface="Calibri" pitchFamily="34" charset="0"/>
              </a:rPr>
              <a:t>OVERALL  GRADUATE  RETENTION  RATE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38400" y="1066800"/>
            <a:ext cx="685800" cy="5453063"/>
          </a:xfrm>
          <a:prstGeom prst="rect">
            <a:avLst/>
          </a:prstGeom>
          <a:noFill/>
          <a:ln>
            <a:noFill/>
          </a:ln>
        </p:spPr>
        <p:txBody>
          <a:bodyPr lIns="45720" rIns="0">
            <a:spAutoFit/>
          </a:bodyPr>
          <a:lstStyle/>
          <a:p>
            <a:pPr marL="176213" indent="-176213" algn="r">
              <a:lnSpc>
                <a:spcPct val="229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100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% </a:t>
            </a:r>
          </a:p>
          <a:p>
            <a:pPr marL="176213" indent="-176213" algn="r">
              <a:lnSpc>
                <a:spcPct val="229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90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176213" indent="-176213" algn="r">
              <a:lnSpc>
                <a:spcPct val="229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80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176213" indent="-176213" algn="r">
              <a:lnSpc>
                <a:spcPct val="229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70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176213" indent="-176213" algn="r">
              <a:lnSpc>
                <a:spcPct val="229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60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176213" indent="-176213" algn="r">
              <a:lnSpc>
                <a:spcPct val="229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50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176213" indent="-176213" algn="r">
              <a:lnSpc>
                <a:spcPct val="229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40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176213" indent="-176213" algn="r">
              <a:lnSpc>
                <a:spcPct val="229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30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176213" indent="-176213" algn="r">
              <a:lnSpc>
                <a:spcPct val="229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20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176213" indent="-176213" algn="r">
              <a:lnSpc>
                <a:spcPct val="229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10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176213" indent="-176213" algn="r">
              <a:lnSpc>
                <a:spcPct val="229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0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429000" y="1371600"/>
          <a:ext cx="1066800" cy="6172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66800"/>
              </a:tblGrid>
              <a:tr h="3657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73</a:t>
                      </a:r>
                      <a:r>
                        <a:rPr lang="en-US" sz="2400" baseline="30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%</a:t>
                      </a:r>
                      <a:br>
                        <a:rPr lang="en-US" sz="2400" baseline="30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</a:br>
                      <a:r>
                        <a:rPr lang="en-US" sz="2000" b="0" i="0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leavers</a:t>
                      </a:r>
                      <a:endParaRPr lang="en-US" sz="2000" b="0" i="0" baseline="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0" marR="0" marT="91440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7D4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27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%</a:t>
                      </a:r>
                      <a:br>
                        <a:rPr lang="en-US" sz="2800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</a:b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Stayers</a:t>
                      </a:r>
                      <a:endParaRPr lang="en-US" sz="2000" b="0" baseline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91440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OVERALL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0" marR="0" marT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154" name="Group 19"/>
          <p:cNvGrpSpPr>
            <a:grpSpLocks/>
          </p:cNvGrpSpPr>
          <p:nvPr/>
        </p:nvGrpSpPr>
        <p:grpSpPr bwMode="auto">
          <a:xfrm>
            <a:off x="4508500" y="5319713"/>
            <a:ext cx="627063" cy="1068387"/>
            <a:chOff x="4509052" y="5319308"/>
            <a:chExt cx="626828" cy="1069136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509052" y="5562365"/>
              <a:ext cx="533200" cy="82607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45720" anchor="ctr"/>
            <a:lstStyle/>
            <a:p>
              <a:pPr algn="r" defTabSz="1096963">
                <a:defRPr/>
              </a:pPr>
              <a:r>
                <a:rPr lang="en-US" sz="1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15</a:t>
              </a:r>
              <a:r>
                <a:rPr lang="en-US" sz="1800" b="1" baseline="30000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%</a:t>
              </a:r>
            </a:p>
          </p:txBody>
        </p:sp>
        <p:sp>
          <p:nvSpPr>
            <p:cNvPr id="6171" name="TextBox 18"/>
            <p:cNvSpPr txBox="1">
              <a:spLocks noChangeArrowheads="1"/>
            </p:cNvSpPr>
            <p:nvPr/>
          </p:nvSpPr>
          <p:spPr bwMode="auto">
            <a:xfrm>
              <a:off x="4526280" y="5319308"/>
              <a:ext cx="60960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0">
              <a:spAutoFit/>
            </a:bodyPr>
            <a:lstStyle/>
            <a:p>
              <a:pPr marL="176213" indent="-176213">
                <a:lnSpc>
                  <a:spcPct val="90000"/>
                </a:lnSpc>
              </a:pPr>
              <a:r>
                <a:rPr lang="en-US" sz="1200" b="1">
                  <a:latin typeface="Calibri" pitchFamily="34" charset="0"/>
                </a:rPr>
                <a:t>NATIVE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775450" y="2348449"/>
          <a:ext cx="871476" cy="48810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71476"/>
              </a:tblGrid>
              <a:tr h="3056988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82</a:t>
                      </a:r>
                      <a:r>
                        <a:rPr lang="en-US" sz="2000" b="1" baseline="30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000" b="1" baseline="30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0" marR="0" marT="91440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7D4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</a:t>
                      </a:r>
                      <a:r>
                        <a:rPr lang="en-US" sz="2000" b="1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000" b="1" baseline="30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91440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</a:tr>
              <a:tr h="118584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FAMU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0" marR="0" marT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227045" y="2349568"/>
          <a:ext cx="871476" cy="487988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71476"/>
              </a:tblGrid>
              <a:tr h="3008244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80</a:t>
                      </a:r>
                      <a:r>
                        <a:rPr lang="en-US" sz="2000" b="1" baseline="30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000" b="1" baseline="30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0" marR="0" marT="91440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7D4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</a:t>
                      </a:r>
                      <a:r>
                        <a:rPr lang="en-US" sz="2000" b="1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000" b="1" baseline="30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91440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</a:tr>
              <a:tr h="118584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FSU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0" marR="0" marT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611284" y="2336397"/>
          <a:ext cx="871476" cy="48692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71476"/>
              </a:tblGrid>
              <a:tr h="136096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38</a:t>
                      </a:r>
                      <a:r>
                        <a:rPr lang="en-US" sz="2000" b="1" baseline="30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000" b="1" baseline="30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0" marR="0" marT="91440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7D4"/>
                    </a:solidFill>
                  </a:tcPr>
                </a:tc>
              </a:tr>
              <a:tr h="232244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62</a:t>
                      </a:r>
                      <a:r>
                        <a:rPr lang="en-US" sz="2000" b="1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000" b="1" baseline="30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91440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</a:tr>
              <a:tr h="118584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TCC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0" marR="0" marT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158" name="Straight Connector 12"/>
          <p:cNvCxnSpPr>
            <a:cxnSpLocks noChangeShapeType="1"/>
          </p:cNvCxnSpPr>
          <p:nvPr/>
        </p:nvCxnSpPr>
        <p:spPr bwMode="auto">
          <a:xfrm>
            <a:off x="6781800" y="5029200"/>
            <a:ext cx="5334000" cy="1588"/>
          </a:xfrm>
          <a:prstGeom prst="line">
            <a:avLst/>
          </a:prstGeom>
          <a:noFill/>
          <a:ln w="31750" algn="ctr">
            <a:solidFill>
              <a:schemeClr val="bg1"/>
            </a:solidFill>
            <a:prstDash val="dash"/>
            <a:round/>
            <a:headEnd/>
            <a:tailEnd/>
          </a:ln>
        </p:spPr>
      </p:cxnSp>
      <p:sp>
        <p:nvSpPr>
          <p:cNvPr id="14" name="TextBox 13"/>
          <p:cNvSpPr txBox="1"/>
          <p:nvPr/>
        </p:nvSpPr>
        <p:spPr>
          <a:xfrm>
            <a:off x="6858000" y="2112963"/>
            <a:ext cx="762000" cy="198437"/>
          </a:xfrm>
          <a:prstGeom prst="rect">
            <a:avLst/>
          </a:prstGeom>
          <a:noFill/>
        </p:spPr>
        <p:txBody>
          <a:bodyPr bIns="0">
            <a:spAutoFit/>
          </a:bodyPr>
          <a:lstStyle/>
          <a:p>
            <a:pPr marL="176213" indent="-176213" algn="ctr">
              <a:lnSpc>
                <a:spcPct val="90000"/>
              </a:lnSpc>
              <a:defRPr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150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58175" y="2105025"/>
            <a:ext cx="762000" cy="198438"/>
          </a:xfrm>
          <a:prstGeom prst="rect">
            <a:avLst/>
          </a:prstGeom>
          <a:noFill/>
        </p:spPr>
        <p:txBody>
          <a:bodyPr bIns="0">
            <a:spAutoFit/>
          </a:bodyPr>
          <a:lstStyle/>
          <a:p>
            <a:pPr marL="176213" indent="-176213" algn="ctr">
              <a:lnSpc>
                <a:spcPct val="90000"/>
              </a:lnSpc>
              <a:defRPr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1039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67875" y="2112963"/>
            <a:ext cx="762000" cy="198437"/>
          </a:xfrm>
          <a:prstGeom prst="rect">
            <a:avLst/>
          </a:prstGeom>
          <a:noFill/>
        </p:spPr>
        <p:txBody>
          <a:bodyPr bIns="0">
            <a:spAutoFit/>
          </a:bodyPr>
          <a:lstStyle/>
          <a:p>
            <a:pPr marL="176213" indent="-176213" algn="ctr">
              <a:lnSpc>
                <a:spcPct val="90000"/>
              </a:lnSpc>
              <a:defRPr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228</a:t>
            </a:r>
          </a:p>
        </p:txBody>
      </p:sp>
      <p:grpSp>
        <p:nvGrpSpPr>
          <p:cNvPr id="6162" name="Group 25"/>
          <p:cNvGrpSpPr>
            <a:grpSpLocks/>
          </p:cNvGrpSpPr>
          <p:nvPr/>
        </p:nvGrpSpPr>
        <p:grpSpPr bwMode="auto">
          <a:xfrm>
            <a:off x="7924800" y="4191000"/>
            <a:ext cx="5026025" cy="2844800"/>
            <a:chOff x="6593206" y="4162425"/>
            <a:chExt cx="5025290" cy="28448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6593206" y="5638800"/>
              <a:ext cx="350787" cy="366713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 anchorCtr="1"/>
            <a:lstStyle/>
            <a:p>
              <a:pPr defTabSz="1096963">
                <a:defRPr/>
              </a:pPr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11</a:t>
              </a:r>
              <a:endParaRPr lang="en-US" sz="1400" b="1" baseline="30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8016986" y="5705475"/>
              <a:ext cx="350786" cy="30003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 anchorCtr="1"/>
            <a:lstStyle/>
            <a:p>
              <a:pPr defTabSz="1096963">
                <a:defRPr/>
              </a:pPr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8</a:t>
              </a:r>
              <a:endParaRPr lang="en-US" sz="1400" b="1" baseline="30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9415368" y="4162425"/>
              <a:ext cx="350787" cy="18430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 anchorCtr="1"/>
            <a:lstStyle/>
            <a:p>
              <a:pPr defTabSz="1096963">
                <a:defRPr/>
              </a:pPr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50</a:t>
              </a:r>
              <a:endParaRPr lang="en-US" sz="1400" b="1" baseline="30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29680" y="6580188"/>
              <a:ext cx="3388816" cy="427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336699"/>
                  </a:solidFill>
                  <a:latin typeface="Calibri" pitchFamily="34" charset="0"/>
                </a:rPr>
                <a:t> </a:t>
              </a: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sym typeface="Wingdings"/>
                </a:rPr>
                <a:t></a:t>
              </a:r>
              <a:r>
                <a:rPr lang="en-US" sz="1400" dirty="0">
                  <a:latin typeface="Calibri" pitchFamily="34" charset="0"/>
                  <a:sym typeface="Wingdings"/>
                </a:rPr>
                <a:t>INITIALLY NATIVE</a:t>
              </a:r>
              <a:endParaRPr lang="en-US" sz="1400" dirty="0">
                <a:latin typeface="Calibri" pitchFamily="34" charset="0"/>
              </a:endParaRPr>
            </a:p>
          </p:txBody>
        </p:sp>
      </p:grpSp>
      <p:pic>
        <p:nvPicPr>
          <p:cNvPr id="18" name="Picture 5" descr="C:\Documents and Settings\thoffman\My Documents\My Pictures\CVP images pre-web\graduate.tif"/>
          <p:cNvPicPr>
            <a:picLocks noChangeAspect="1" noChangeArrowheads="1"/>
          </p:cNvPicPr>
          <p:nvPr/>
        </p:nvPicPr>
        <p:blipFill>
          <a:blip r:embed="rId3" cstate="print"/>
          <a:srcRect l="5714" t="10364" r="17143"/>
          <a:stretch>
            <a:fillRect/>
          </a:stretch>
        </p:blipFill>
        <p:spPr bwMode="auto">
          <a:xfrm rot="412370">
            <a:off x="228600" y="2438400"/>
            <a:ext cx="2122488" cy="162877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1" name="Group 103"/>
          <p:cNvGraphicFramePr>
            <a:graphicFrameLocks noGrp="1"/>
          </p:cNvGraphicFramePr>
          <p:nvPr/>
        </p:nvGraphicFramePr>
        <p:xfrm>
          <a:off x="6477000" y="3352800"/>
          <a:ext cx="3124200" cy="2195513"/>
        </p:xfrm>
        <a:graphic>
          <a:graphicData uri="http://schemas.openxmlformats.org/drawingml/2006/table">
            <a:tbl>
              <a:tblPr/>
              <a:tblGrid>
                <a:gridCol w="914400"/>
                <a:gridCol w="1387475"/>
                <a:gridCol w="822325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Top FL. Destinations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9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Tampa Bay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Miami /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South FL.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Orlando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Jacksonville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W. Palm Beach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9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288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962400" y="1371600"/>
          <a:ext cx="1066800" cy="6172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66800"/>
              </a:tblGrid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31</a:t>
                      </a:r>
                      <a:r>
                        <a:rPr lang="en-US" sz="2400" b="1" baseline="30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400" b="1" baseline="30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42</a:t>
                      </a:r>
                      <a:r>
                        <a:rPr lang="en-US" sz="2400" b="1" baseline="30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400" b="1" baseline="30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7D4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27</a:t>
                      </a:r>
                      <a:r>
                        <a:rPr lang="en-US" sz="2400" b="1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400" b="1" baseline="30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OVERALL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0" marR="0" marT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49" name="Group 81"/>
          <p:cNvGraphicFramePr>
            <a:graphicFrameLocks noGrp="1"/>
          </p:cNvGraphicFramePr>
          <p:nvPr/>
        </p:nvGraphicFramePr>
        <p:xfrm>
          <a:off x="6172200" y="1447800"/>
          <a:ext cx="3124200" cy="899160"/>
        </p:xfrm>
        <a:graphic>
          <a:graphicData uri="http://schemas.openxmlformats.org/drawingml/2006/table">
            <a:tbl>
              <a:tblPr/>
              <a:tblGrid>
                <a:gridCol w="914400"/>
                <a:gridCol w="2209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Most Popular - elsewhere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>
                        <a:alpha val="98822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Atlanta, Washington D.C.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Charlotte, New York City</a:t>
                      </a:r>
                      <a:endParaRPr kumimoji="0" lang="en-US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667000" y="1752600"/>
            <a:ext cx="11430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LEFT  </a:t>
            </a:r>
            <a:br>
              <a:rPr lang="en-US" sz="1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</a:b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FLORIDA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3886200"/>
            <a:ext cx="1447800" cy="517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ELSEWHERE  </a:t>
            </a:r>
            <a:br>
              <a:rPr lang="en-US" sz="1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</a:b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IN FLORIDA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9800" y="5410200"/>
            <a:ext cx="1600200" cy="517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STILL  IN</a:t>
            </a:r>
            <a:br>
              <a:rPr lang="en-US" sz="1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</a:b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TALLAHASSEE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187450" y="0"/>
            <a:ext cx="10699750" cy="685800"/>
          </a:xfrm>
          <a:prstGeom prst="rect">
            <a:avLst/>
          </a:prstGeom>
        </p:spPr>
        <p:txBody>
          <a:bodyPr anchor="ctr"/>
          <a:lstStyle/>
          <a:p>
            <a:pPr algn="r" defTabSz="1095375" eaLnBrk="0" hangingPunct="0">
              <a:defRPr/>
            </a:pPr>
            <a:r>
              <a:rPr lang="en-US" sz="2000" kern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2004-06  TALLAHASSEE  GRADS :: WHERE  ARE  THEY  NOW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9525" y="1130300"/>
            <a:ext cx="685800" cy="5518150"/>
          </a:xfrm>
          <a:prstGeom prst="rect">
            <a:avLst/>
          </a:prstGeom>
          <a:noFill/>
          <a:ln>
            <a:noFill/>
          </a:ln>
        </p:spPr>
        <p:txBody>
          <a:bodyPr lIns="45720" rIns="0">
            <a:spAutoFit/>
          </a:bodyPr>
          <a:lstStyle/>
          <a:p>
            <a:pPr marL="176213" indent="-176213">
              <a:lnSpc>
                <a:spcPct val="229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100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% </a:t>
            </a:r>
          </a:p>
          <a:p>
            <a:pPr marL="176213" indent="-176213">
              <a:lnSpc>
                <a:spcPct val="229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90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176213" indent="-176213">
              <a:lnSpc>
                <a:spcPct val="229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80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176213" indent="-176213">
              <a:lnSpc>
                <a:spcPct val="229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70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176213" indent="-176213">
              <a:lnSpc>
                <a:spcPct val="229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60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176213" indent="-176213">
              <a:lnSpc>
                <a:spcPct val="229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50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176213" indent="-176213">
              <a:lnSpc>
                <a:spcPct val="229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40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176213" indent="-176213">
              <a:lnSpc>
                <a:spcPct val="229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30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176213" indent="-176213">
              <a:lnSpc>
                <a:spcPct val="229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20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176213" indent="-176213">
              <a:lnSpc>
                <a:spcPct val="229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10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176213" indent="-176213">
              <a:lnSpc>
                <a:spcPct val="229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20200" y="4648200"/>
            <a:ext cx="2133600" cy="198438"/>
          </a:xfrm>
          <a:prstGeom prst="rect">
            <a:avLst/>
          </a:prstGeom>
          <a:noFill/>
        </p:spPr>
        <p:txBody>
          <a:bodyPr bIns="0">
            <a:spAutoFit/>
          </a:bodyPr>
          <a:lstStyle/>
          <a:p>
            <a:pPr marL="176213" indent="-176213" algn="ctr">
              <a:lnSpc>
                <a:spcPct val="90000"/>
              </a:lnSpc>
              <a:defRPr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BASED  ON  980  RESPONSES</a:t>
            </a:r>
          </a:p>
        </p:txBody>
      </p:sp>
      <p:pic>
        <p:nvPicPr>
          <p:cNvPr id="2" name="Picture 18" descr="FAMU group 4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rcRect l="8667" t="8000" r="8667"/>
          <a:stretch>
            <a:fillRect/>
          </a:stretch>
        </p:blipFill>
        <p:spPr>
          <a:xfrm rot="20790497">
            <a:off x="152400" y="2286000"/>
            <a:ext cx="2209800" cy="163988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251" name="Line 83"/>
          <p:cNvSpPr>
            <a:spLocks noChangeShapeType="1"/>
          </p:cNvSpPr>
          <p:nvPr/>
        </p:nvSpPr>
        <p:spPr bwMode="auto">
          <a:xfrm flipH="1">
            <a:off x="5486400" y="1981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2" name="Line 104"/>
          <p:cNvSpPr>
            <a:spLocks noChangeShapeType="1"/>
          </p:cNvSpPr>
          <p:nvPr/>
        </p:nvSpPr>
        <p:spPr bwMode="auto">
          <a:xfrm flipH="1">
            <a:off x="5334000" y="37338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070600" y="1143000"/>
            <a:ext cx="5130800" cy="2362200"/>
            <a:chOff x="5842716" y="1385821"/>
            <a:chExt cx="5130084" cy="2132260"/>
          </a:xfrm>
        </p:grpSpPr>
        <p:sp>
          <p:nvSpPr>
            <p:cNvPr id="29" name="TextBox 28"/>
            <p:cNvSpPr txBox="1"/>
            <p:nvPr/>
          </p:nvSpPr>
          <p:spPr>
            <a:xfrm>
              <a:off x="5842716" y="1385821"/>
              <a:ext cx="5130084" cy="156337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lIns="137160" tIns="137160" rIns="0" bIns="91440">
              <a:spAutoFit/>
            </a:bodyPr>
            <a:lstStyle/>
            <a:p>
              <a:pPr marL="176213" indent="-176213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Characteristics of those employed full-time in Tallahassee:</a:t>
              </a:r>
            </a:p>
            <a:p>
              <a:pPr marL="458788" indent="-227013"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000" dirty="0">
                  <a:latin typeface="Calibri" pitchFamily="34" charset="0"/>
                </a:rPr>
                <a:t>42% have a Master’s degree or higher</a:t>
              </a:r>
            </a:p>
            <a:p>
              <a:pPr marL="458788" indent="-227013"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000" dirty="0">
                  <a:latin typeface="Calibri" pitchFamily="34" charset="0"/>
                </a:rPr>
                <a:t>53% interned locally while in college</a:t>
              </a:r>
            </a:p>
            <a:p>
              <a:pPr marL="458788" indent="-227013"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000" dirty="0">
                  <a:latin typeface="Calibri" pitchFamily="34" charset="0"/>
                </a:rPr>
                <a:t>62% are not originally from here</a:t>
              </a:r>
            </a:p>
          </p:txBody>
        </p:sp>
        <p:cxnSp>
          <p:nvCxnSpPr>
            <p:cNvPr id="8278" name="Straight Connector 30"/>
            <p:cNvCxnSpPr>
              <a:cxnSpLocks noChangeShapeType="1"/>
            </p:cNvCxnSpPr>
            <p:nvPr/>
          </p:nvCxnSpPr>
          <p:spPr bwMode="auto">
            <a:xfrm rot="5400000" flipH="1" flipV="1">
              <a:off x="9677400" y="3213280"/>
              <a:ext cx="609601" cy="1"/>
            </a:xfrm>
            <a:prstGeom prst="line">
              <a:avLst/>
            </a:prstGeom>
            <a:noFill/>
            <a:ln w="28575" algn="ctr">
              <a:solidFill>
                <a:srgbClr val="003399"/>
              </a:solidFill>
              <a:round/>
              <a:headEnd/>
              <a:tailEnd/>
            </a:ln>
          </p:spPr>
        </p:cxnSp>
      </p:grpSp>
      <p:graphicFrame>
        <p:nvGraphicFramePr>
          <p:cNvPr id="8285" name="Group 93"/>
          <p:cNvGraphicFramePr>
            <a:graphicFrameLocks noGrp="1"/>
          </p:cNvGraphicFramePr>
          <p:nvPr/>
        </p:nvGraphicFramePr>
        <p:xfrm>
          <a:off x="4953000" y="3810000"/>
          <a:ext cx="3276600" cy="2062163"/>
        </p:xfrm>
        <a:graphic>
          <a:graphicData uri="http://schemas.openxmlformats.org/drawingml/2006/table">
            <a:tbl>
              <a:tblPr/>
              <a:tblGrid>
                <a:gridCol w="1066800"/>
                <a:gridCol w="328613"/>
                <a:gridCol w="1347787"/>
                <a:gridCol w="53340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Current Status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Calibri" pitchFamily="34" charset="0"/>
                        </a:rPr>
                        <a:t>1.</a:t>
                      </a:r>
                    </a:p>
                  </a:txBody>
                  <a:tcPr marL="0" marR="4572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</a:rPr>
                        <a:t>Employed FT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</a:rPr>
                        <a:t>69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</a:t>
                      </a:r>
                    </a:p>
                  </a:txBody>
                  <a:tcPr marL="0" marR="4572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Enrolled FT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</a:t>
                      </a:r>
                    </a:p>
                  </a:txBody>
                  <a:tcPr marL="0" marR="4572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Employed PT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8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</a:t>
                      </a:r>
                    </a:p>
                  </a:txBody>
                  <a:tcPr marL="0" marR="4572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Unemployed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5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962400" y="1371600"/>
          <a:ext cx="1066800" cy="6172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66800"/>
              </a:tblGrid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31</a:t>
                      </a:r>
                      <a:r>
                        <a:rPr lang="en-US" sz="2400" b="1" baseline="30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400" b="1" baseline="30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42</a:t>
                      </a:r>
                      <a:r>
                        <a:rPr lang="en-US" sz="2400" b="1" baseline="30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400" b="1" baseline="30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7D4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27</a:t>
                      </a:r>
                      <a:r>
                        <a:rPr lang="en-US" sz="2400" b="1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400" b="1" baseline="30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OVERALL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0" marR="0" marT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82" name="Group 90"/>
          <p:cNvGraphicFramePr>
            <a:graphicFrameLocks noGrp="1"/>
          </p:cNvGraphicFramePr>
          <p:nvPr/>
        </p:nvGraphicFramePr>
        <p:xfrm>
          <a:off x="2133600" y="5087938"/>
          <a:ext cx="1765300" cy="1296988"/>
        </p:xfrm>
        <a:graphic>
          <a:graphicData uri="http://schemas.openxmlformats.org/drawingml/2006/table">
            <a:tbl>
              <a:tblPr/>
              <a:tblGrid>
                <a:gridCol w="1485900"/>
                <a:gridCol w="2794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libri" pitchFamily="34" charset="0"/>
                        </a:rPr>
                        <a:t>STILL  IN</a:t>
                      </a:r>
                    </a:p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libri" pitchFamily="34" charset="0"/>
                        </a:rPr>
                        <a:t>TALLAHASSEE</a:t>
                      </a:r>
                    </a:p>
                  </a:txBody>
                  <a:tcPr marL="0" marR="4572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4572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229600" y="3451225"/>
          <a:ext cx="3048000" cy="31434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8200"/>
                <a:gridCol w="328246"/>
                <a:gridCol w="1348154"/>
                <a:gridCol w="533400"/>
              </a:tblGrid>
              <a:tr h="437936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336699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Top Industries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336699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336699"/>
                        </a:solidFill>
                        <a:latin typeface="Calibri" pitchFamily="34" charset="0"/>
                      </a:endParaRPr>
                    </a:p>
                  </a:txBody>
                  <a:tcPr marL="182880" marR="0" anchor="ctr"/>
                </a:tc>
              </a:tr>
              <a:tr h="384853"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</a:rPr>
                        <a:t>1.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0" marR="4572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Government</a:t>
                      </a:r>
                      <a:endParaRPr lang="en-US" sz="1600" dirty="0">
                        <a:solidFill>
                          <a:srgbClr val="336699"/>
                        </a:solidFill>
                        <a:latin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 pitchFamily="34" charset="0"/>
                        </a:rPr>
                        <a:t>24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%</a:t>
                      </a:r>
                      <a:endParaRPr lang="en-US" sz="1600" baseline="30000" dirty="0">
                        <a:solidFill>
                          <a:srgbClr val="336699"/>
                        </a:solidFill>
                        <a:latin typeface="Calibri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411"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</a:rPr>
                        <a:t>2.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0" marR="4572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Education</a:t>
                      </a:r>
                      <a:endParaRPr lang="en-US" sz="1200" dirty="0">
                        <a:solidFill>
                          <a:srgbClr val="336699"/>
                        </a:solidFill>
                        <a:latin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smtClean="0">
                          <a:latin typeface="Calibri" pitchFamily="34" charset="0"/>
                        </a:rPr>
                        <a:t>23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%</a:t>
                      </a:r>
                      <a:endParaRPr lang="en-US" sz="1600" dirty="0">
                        <a:solidFill>
                          <a:srgbClr val="336699"/>
                        </a:solidFill>
                        <a:latin typeface="Calibri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853"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</a:rPr>
                        <a:t>3.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0" marR="4572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Prof.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Services</a:t>
                      </a:r>
                      <a:endParaRPr lang="en-US" sz="1600" dirty="0">
                        <a:solidFill>
                          <a:srgbClr val="336699"/>
                        </a:solidFill>
                        <a:latin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 pitchFamily="34" charset="0"/>
                        </a:rPr>
                        <a:t>14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%</a:t>
                      </a:r>
                      <a:endParaRPr lang="en-US" sz="1600" dirty="0">
                        <a:solidFill>
                          <a:srgbClr val="336699"/>
                        </a:solidFill>
                        <a:latin typeface="Calibri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853"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</a:rPr>
                        <a:t>4.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0" marR="4572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Non-profits</a:t>
                      </a:r>
                      <a:endParaRPr lang="en-US" sz="1600" dirty="0">
                        <a:solidFill>
                          <a:srgbClr val="336699"/>
                        </a:solidFill>
                        <a:latin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 pitchFamily="34" charset="0"/>
                        </a:rPr>
                        <a:t>10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%</a:t>
                      </a:r>
                      <a:endParaRPr lang="en-US" sz="1600" dirty="0">
                        <a:solidFill>
                          <a:srgbClr val="336699"/>
                        </a:solidFill>
                        <a:latin typeface="Calibri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853"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</a:rPr>
                        <a:t>5.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0" marR="4572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Fin. Services</a:t>
                      </a:r>
                      <a:endParaRPr lang="en-US" sz="1600" dirty="0">
                        <a:solidFill>
                          <a:srgbClr val="336699"/>
                        </a:solidFill>
                        <a:latin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smtClean="0">
                          <a:latin typeface="Calibri" pitchFamily="34" charset="0"/>
                        </a:rPr>
                        <a:t>  8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%</a:t>
                      </a:r>
                      <a:endParaRPr lang="en-US" sz="1600" dirty="0">
                        <a:solidFill>
                          <a:srgbClr val="336699"/>
                        </a:solidFill>
                        <a:latin typeface="Calibri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853"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 pitchFamily="34" charset="0"/>
                        </a:rPr>
                        <a:t>6.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0" marR="4572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Health care</a:t>
                      </a:r>
                      <a:endParaRPr lang="en-US" sz="1600" dirty="0">
                        <a:solidFill>
                          <a:srgbClr val="336699"/>
                        </a:solidFill>
                        <a:latin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 smtClean="0">
                          <a:latin typeface="Calibri" pitchFamily="34" charset="0"/>
                        </a:rPr>
                        <a:t>  7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%</a:t>
                      </a:r>
                      <a:endParaRPr lang="en-US" sz="1600" dirty="0">
                        <a:solidFill>
                          <a:srgbClr val="336699"/>
                        </a:solidFill>
                        <a:latin typeface="Calibri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853"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7.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4572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1600" baseline="30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1187450" y="0"/>
            <a:ext cx="10699750" cy="685800"/>
          </a:xfrm>
          <a:prstGeom prst="rect">
            <a:avLst/>
          </a:prstGeom>
        </p:spPr>
        <p:txBody>
          <a:bodyPr anchor="ctr"/>
          <a:lstStyle/>
          <a:p>
            <a:pPr algn="r" defTabSz="1095375" eaLnBrk="0" hangingPunct="0">
              <a:defRPr/>
            </a:pPr>
            <a:r>
              <a:rPr lang="en-US" sz="2000" kern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WHAT  THOSE  WHO  STAYED  IN  TALLAHASSEE  ARE  DOING  NOW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57900" y="6049963"/>
            <a:ext cx="2133600" cy="198437"/>
          </a:xfrm>
          <a:prstGeom prst="rect">
            <a:avLst/>
          </a:prstGeom>
          <a:noFill/>
        </p:spPr>
        <p:txBody>
          <a:bodyPr bIns="0">
            <a:spAutoFit/>
          </a:bodyPr>
          <a:lstStyle/>
          <a:p>
            <a:pPr marL="176213" indent="-176213" algn="ctr">
              <a:lnSpc>
                <a:spcPct val="90000"/>
              </a:lnSpc>
              <a:defRPr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BASED  ON  390  RESPONSES</a:t>
            </a:r>
          </a:p>
        </p:txBody>
      </p:sp>
      <p:pic>
        <p:nvPicPr>
          <p:cNvPr id="3" name="Picture 10" descr="TCC Darius Thomas 2.jpg"/>
          <p:cNvPicPr>
            <a:picLocks noChangeAspect="1"/>
          </p:cNvPicPr>
          <p:nvPr/>
        </p:nvPicPr>
        <p:blipFill>
          <a:blip r:embed="rId3" cstate="print"/>
          <a:srcRect t="29167" r="14236"/>
          <a:stretch>
            <a:fillRect/>
          </a:stretch>
        </p:blipFill>
        <p:spPr>
          <a:xfrm>
            <a:off x="381000" y="1905000"/>
            <a:ext cx="1582738" cy="215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5257800" y="1981200"/>
            <a:ext cx="6172200" cy="457200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96963">
              <a:defRPr/>
            </a:pPr>
            <a:endParaRPr lang="en-US"/>
          </a:p>
        </p:txBody>
      </p:sp>
      <p:sp>
        <p:nvSpPr>
          <p:cNvPr id="921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187450" y="0"/>
            <a:ext cx="1069975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smtClean="0">
                <a:solidFill>
                  <a:schemeClr val="bg1"/>
                </a:solidFill>
                <a:latin typeface="Calibri" pitchFamily="34" charset="0"/>
              </a:rPr>
              <a:t>OVERALL GRADUATE RETENTION RATES …INFLUENCE OF INTERNSHIPS</a:t>
            </a:r>
          </a:p>
        </p:txBody>
      </p:sp>
      <p:sp>
        <p:nvSpPr>
          <p:cNvPr id="9220" name="TextBox 49"/>
          <p:cNvSpPr txBox="1">
            <a:spLocks noChangeArrowheads="1"/>
          </p:cNvSpPr>
          <p:nvPr/>
        </p:nvSpPr>
        <p:spPr bwMode="auto">
          <a:xfrm>
            <a:off x="8763000" y="6580188"/>
            <a:ext cx="33893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6699"/>
                </a:solidFill>
                <a:latin typeface="Calibri" pitchFamily="34" charset="0"/>
              </a:rPr>
              <a:t> </a:t>
            </a:r>
            <a:r>
              <a:rPr lang="en-US">
                <a:solidFill>
                  <a:srgbClr val="336699"/>
                </a:solidFill>
                <a:latin typeface="Calibri" pitchFamily="34" charset="0"/>
                <a:sym typeface="Wingdings" pitchFamily="2" charset="2"/>
              </a:rPr>
              <a:t></a:t>
            </a:r>
            <a:r>
              <a:rPr lang="en-US" sz="1400">
                <a:latin typeface="Calibri" pitchFamily="34" charset="0"/>
              </a:rPr>
              <a:t>STILL IN TALLAHASSEE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14600" y="1130300"/>
            <a:ext cx="685800" cy="5518150"/>
          </a:xfrm>
          <a:prstGeom prst="rect">
            <a:avLst/>
          </a:prstGeom>
          <a:noFill/>
          <a:ln>
            <a:noFill/>
          </a:ln>
        </p:spPr>
        <p:txBody>
          <a:bodyPr lIns="45720" rIns="0">
            <a:spAutoFit/>
          </a:bodyPr>
          <a:lstStyle/>
          <a:p>
            <a:pPr marL="176213" indent="-176213" algn="r">
              <a:lnSpc>
                <a:spcPct val="229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100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% </a:t>
            </a:r>
          </a:p>
          <a:p>
            <a:pPr marL="176213" indent="-176213" algn="r">
              <a:lnSpc>
                <a:spcPct val="229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90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176213" indent="-176213" algn="r">
              <a:lnSpc>
                <a:spcPct val="229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80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176213" indent="-176213" algn="r">
              <a:lnSpc>
                <a:spcPct val="229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70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176213" indent="-176213" algn="r">
              <a:lnSpc>
                <a:spcPct val="229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60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176213" indent="-176213" algn="r">
              <a:lnSpc>
                <a:spcPct val="229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50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176213" indent="-176213" algn="r">
              <a:lnSpc>
                <a:spcPct val="229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40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176213" indent="-176213" algn="r">
              <a:lnSpc>
                <a:spcPct val="229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30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176213" indent="-176213" algn="r">
              <a:lnSpc>
                <a:spcPct val="229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20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176213" indent="-176213" algn="r">
              <a:lnSpc>
                <a:spcPct val="229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10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176213" indent="-176213" algn="r">
              <a:lnSpc>
                <a:spcPct val="229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0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3429000" y="1371600"/>
          <a:ext cx="1066800" cy="6172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66800"/>
              </a:tblGrid>
              <a:tr h="3657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73</a:t>
                      </a:r>
                      <a:r>
                        <a:rPr lang="en-US" sz="2400" b="1" baseline="30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400" b="1" baseline="30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0" marR="0" marT="91440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7D4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27</a:t>
                      </a:r>
                      <a:r>
                        <a:rPr lang="en-US" sz="2400" b="1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400" b="1" baseline="30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91440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OVERALL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0" marR="0" marT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5764428" y="2324637"/>
          <a:ext cx="871476" cy="48810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71476"/>
              </a:tblGrid>
              <a:tr h="2323563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62</a:t>
                      </a:r>
                      <a:r>
                        <a:rPr lang="en-US" sz="2000" b="1" baseline="30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000" b="1" baseline="30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0" marR="0" marT="91440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7D4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38</a:t>
                      </a:r>
                      <a:r>
                        <a:rPr lang="en-US" sz="2000" b="1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000" b="1" baseline="30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91440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</a:tr>
              <a:tr h="118584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Interned</a:t>
                      </a:r>
                      <a:br>
                        <a:rPr lang="en-US" sz="1400" b="1" dirty="0" smtClean="0">
                          <a:latin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</a:rPr>
                        <a:t>Locally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0076610" y="2336397"/>
          <a:ext cx="871476" cy="491661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71476"/>
              </a:tblGrid>
              <a:tr h="2692803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73</a:t>
                      </a:r>
                      <a:r>
                        <a:rPr lang="en-US" sz="2000" b="1" baseline="30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000" b="1" baseline="30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0" marR="0" marT="91440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7D4"/>
                    </a:solidFill>
                  </a:tcPr>
                </a:tc>
              </a:tr>
              <a:tr h="1037968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27</a:t>
                      </a:r>
                      <a:r>
                        <a:rPr lang="en-US" sz="2000" b="1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000" b="1" baseline="30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91440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</a:tr>
              <a:tr h="118584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Didn’t</a:t>
                      </a:r>
                      <a:br>
                        <a:rPr lang="en-US" sz="1400" b="1" dirty="0" smtClean="0">
                          <a:latin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</a:rPr>
                        <a:t>Intern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5" name="TextBox 48"/>
          <p:cNvSpPr txBox="1">
            <a:spLocks noChangeArrowheads="1"/>
          </p:cNvSpPr>
          <p:nvPr/>
        </p:nvSpPr>
        <p:spPr bwMode="auto">
          <a:xfrm>
            <a:off x="6477000" y="6580188"/>
            <a:ext cx="33893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</a:t>
            </a:r>
            <a:r>
              <a:rPr lang="en-US">
                <a:solidFill>
                  <a:srgbClr val="8297D4"/>
                </a:solidFill>
                <a:latin typeface="Calibri" pitchFamily="34" charset="0"/>
                <a:sym typeface="Wingdings" pitchFamily="2" charset="2"/>
              </a:rPr>
              <a:t></a:t>
            </a:r>
            <a:r>
              <a:rPr lang="en-US" sz="1400">
                <a:latin typeface="Calibri" pitchFamily="34" charset="0"/>
              </a:rPr>
              <a:t>NOW LIVING ELSEWHERE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940550" y="1581150"/>
            <a:ext cx="28765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Calibri" pitchFamily="34" charset="0"/>
              </a:rPr>
              <a:t>IMPACT  of  INTERNSHIPS</a:t>
            </a:r>
            <a:endParaRPr lang="en-US" sz="20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40413" y="2112963"/>
            <a:ext cx="762000" cy="198437"/>
          </a:xfrm>
          <a:prstGeom prst="rect">
            <a:avLst/>
          </a:prstGeom>
          <a:noFill/>
        </p:spPr>
        <p:txBody>
          <a:bodyPr bIns="0">
            <a:spAutoFit/>
          </a:bodyPr>
          <a:lstStyle/>
          <a:p>
            <a:pPr marL="176213" indent="-176213" algn="ctr">
              <a:lnSpc>
                <a:spcPct val="90000"/>
              </a:lnSpc>
              <a:defRPr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426</a:t>
            </a:r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7136028" y="2325756"/>
          <a:ext cx="871476" cy="48901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71476"/>
              </a:tblGrid>
              <a:tr h="3345995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91</a:t>
                      </a:r>
                      <a:r>
                        <a:rPr lang="en-US" sz="2000" b="1" baseline="30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000" b="1" baseline="30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0" marR="0" marT="91440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7D4"/>
                    </a:solidFill>
                  </a:tcPr>
                </a:tc>
              </a:tr>
              <a:tr h="358346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9</a:t>
                      </a:r>
                      <a:r>
                        <a:rPr lang="en-US" sz="2000" b="1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000" b="1" baseline="30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</a:tr>
              <a:tr h="118584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Interned</a:t>
                      </a:r>
                      <a:br>
                        <a:rPr lang="en-US" sz="1400" b="1" dirty="0" smtClean="0">
                          <a:latin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</a:rPr>
                        <a:t>Elsewhere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8705010" y="2347785"/>
          <a:ext cx="871476" cy="48928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71476"/>
              </a:tblGrid>
              <a:tr h="3138615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85</a:t>
                      </a:r>
                      <a:r>
                        <a:rPr lang="en-US" sz="2000" b="1" baseline="30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000" b="1" baseline="30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0" marR="0" marT="91440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7D4"/>
                    </a:solidFill>
                  </a:tcPr>
                </a:tc>
              </a:tr>
              <a:tr h="568411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</a:t>
                      </a:r>
                      <a:r>
                        <a:rPr lang="en-US" sz="2000" b="1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000" b="1" baseline="30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91440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</a:tr>
              <a:tr h="118584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Here +</a:t>
                      </a:r>
                      <a:br>
                        <a:rPr lang="en-US" sz="1400" b="1" dirty="0" smtClean="0">
                          <a:latin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</a:rPr>
                        <a:t>Elsewhere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9230" name="Straight Connector 53"/>
          <p:cNvCxnSpPr>
            <a:cxnSpLocks noChangeShapeType="1"/>
          </p:cNvCxnSpPr>
          <p:nvPr/>
        </p:nvCxnSpPr>
        <p:spPr bwMode="auto">
          <a:xfrm>
            <a:off x="5715000" y="5029200"/>
            <a:ext cx="5334000" cy="1588"/>
          </a:xfrm>
          <a:prstGeom prst="line">
            <a:avLst/>
          </a:prstGeom>
          <a:noFill/>
          <a:ln w="31750" algn="ctr">
            <a:solidFill>
              <a:schemeClr val="bg1"/>
            </a:solidFill>
            <a:prstDash val="dash"/>
            <a:round/>
            <a:headEnd/>
            <a:tailEnd/>
          </a:ln>
        </p:spPr>
      </p:cxnSp>
      <p:sp>
        <p:nvSpPr>
          <p:cNvPr id="28" name="TextBox 27"/>
          <p:cNvSpPr txBox="1"/>
          <p:nvPr/>
        </p:nvSpPr>
        <p:spPr>
          <a:xfrm>
            <a:off x="7191375" y="2105025"/>
            <a:ext cx="762000" cy="198438"/>
          </a:xfrm>
          <a:prstGeom prst="rect">
            <a:avLst/>
          </a:prstGeom>
          <a:noFill/>
        </p:spPr>
        <p:txBody>
          <a:bodyPr bIns="0">
            <a:spAutoFit/>
          </a:bodyPr>
          <a:lstStyle/>
          <a:p>
            <a:pPr marL="176213" indent="-176213" algn="ctr">
              <a:lnSpc>
                <a:spcPct val="90000"/>
              </a:lnSpc>
              <a:defRPr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202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74113" y="2112963"/>
            <a:ext cx="762000" cy="198437"/>
          </a:xfrm>
          <a:prstGeom prst="rect">
            <a:avLst/>
          </a:prstGeom>
          <a:noFill/>
        </p:spPr>
        <p:txBody>
          <a:bodyPr bIns="0">
            <a:spAutoFit/>
          </a:bodyPr>
          <a:lstStyle/>
          <a:p>
            <a:pPr marL="176213" indent="-176213" algn="ctr">
              <a:lnSpc>
                <a:spcPct val="90000"/>
              </a:lnSpc>
              <a:defRPr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99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34600" y="2120900"/>
            <a:ext cx="762000" cy="198438"/>
          </a:xfrm>
          <a:prstGeom prst="rect">
            <a:avLst/>
          </a:prstGeom>
          <a:noFill/>
        </p:spPr>
        <p:txBody>
          <a:bodyPr bIns="0">
            <a:spAutoFit/>
          </a:bodyPr>
          <a:lstStyle/>
          <a:p>
            <a:pPr marL="176213" indent="-176213" algn="ctr">
              <a:lnSpc>
                <a:spcPct val="90000"/>
              </a:lnSpc>
              <a:defRPr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690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522913" y="4419600"/>
            <a:ext cx="2743200" cy="2209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1096963"/>
            <a:endParaRPr lang="en-US"/>
          </a:p>
        </p:txBody>
      </p:sp>
      <p:pic>
        <p:nvPicPr>
          <p:cNvPr id="12" name="Picture 11" descr="FSU Brian Gordon.jpg"/>
          <p:cNvPicPr>
            <a:picLocks noChangeAspect="1"/>
          </p:cNvPicPr>
          <p:nvPr/>
        </p:nvPicPr>
        <p:blipFill>
          <a:blip r:embed="rId3" cstate="print"/>
          <a:srcRect l="3999" t="31332" r="4057"/>
          <a:stretch>
            <a:fillRect/>
          </a:stretch>
        </p:blipFill>
        <p:spPr bwMode="auto">
          <a:xfrm rot="-21983339">
            <a:off x="304800" y="2209800"/>
            <a:ext cx="1714500" cy="2124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0"/>
          <p:cNvGrpSpPr>
            <a:grpSpLocks/>
          </p:cNvGrpSpPr>
          <p:nvPr/>
        </p:nvGrpSpPr>
        <p:grpSpPr bwMode="auto">
          <a:xfrm>
            <a:off x="6146800" y="1295400"/>
            <a:ext cx="5283200" cy="5410200"/>
            <a:chOff x="6146386" y="1295401"/>
            <a:chExt cx="5283614" cy="5410200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2872" t="-6964" r="9895"/>
            <a:stretch>
              <a:fillRect/>
            </a:stretch>
          </p:blipFill>
          <p:spPr bwMode="auto">
            <a:xfrm>
              <a:off x="6146386" y="1295401"/>
              <a:ext cx="5283614" cy="541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7059828" y="6019800"/>
              <a:ext cx="152400" cy="1524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96963"/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819400" y="2971800"/>
            <a:ext cx="4648200" cy="4038600"/>
            <a:chOff x="2819400" y="2971800"/>
            <a:chExt cx="4648200" cy="4038600"/>
          </a:xfrm>
        </p:grpSpPr>
        <p:grpSp>
          <p:nvGrpSpPr>
            <p:cNvPr id="10251" name="Group 8"/>
            <p:cNvGrpSpPr>
              <a:grpSpLocks/>
            </p:cNvGrpSpPr>
            <p:nvPr/>
          </p:nvGrpSpPr>
          <p:grpSpPr bwMode="auto">
            <a:xfrm>
              <a:off x="2819400" y="2971800"/>
              <a:ext cx="2819400" cy="3352800"/>
              <a:chOff x="8458200" y="2819400"/>
              <a:chExt cx="2819400" cy="3352800"/>
            </a:xfrm>
          </p:grpSpPr>
          <p:pic>
            <p:nvPicPr>
              <p:cNvPr id="10254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249" t="-13075" r="6648"/>
              <a:stretch>
                <a:fillRect/>
              </a:stretch>
            </p:blipFill>
            <p:spPr bwMode="auto">
              <a:xfrm>
                <a:off x="8534400" y="2819400"/>
                <a:ext cx="2651372" cy="33528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10255" name="TextBox 11"/>
              <p:cNvSpPr txBox="1">
                <a:spLocks noChangeArrowheads="1"/>
              </p:cNvSpPr>
              <p:nvPr/>
            </p:nvSpPr>
            <p:spPr bwMode="auto">
              <a:xfrm>
                <a:off x="8458200" y="2895600"/>
                <a:ext cx="2819400" cy="590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800" b="1"/>
                  <a:t>Interning locally does </a:t>
                </a:r>
                <a:br>
                  <a:rPr lang="en-US" sz="1800" b="1"/>
                </a:br>
                <a:r>
                  <a:rPr lang="en-US" sz="1800" b="1"/>
                  <a:t>improve perceptions …</a:t>
                </a:r>
              </a:p>
            </p:txBody>
          </p:sp>
        </p:grpSp>
        <p:sp>
          <p:nvSpPr>
            <p:cNvPr id="10252" name="Rectangle 9"/>
            <p:cNvSpPr>
              <a:spLocks noChangeArrowheads="1"/>
            </p:cNvSpPr>
            <p:nvPr/>
          </p:nvSpPr>
          <p:spPr bwMode="auto">
            <a:xfrm>
              <a:off x="6400800" y="4495800"/>
              <a:ext cx="1066800" cy="251460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096963"/>
              <a:endParaRPr lang="en-US"/>
            </a:p>
          </p:txBody>
        </p:sp>
        <p:cxnSp>
          <p:nvCxnSpPr>
            <p:cNvPr id="10253" name="Straight Connector 12"/>
            <p:cNvCxnSpPr>
              <a:cxnSpLocks noChangeShapeType="1"/>
              <a:stCxn id="10252" idx="1"/>
            </p:cNvCxnSpPr>
            <p:nvPr/>
          </p:nvCxnSpPr>
          <p:spPr bwMode="auto">
            <a:xfrm rot="10800000">
              <a:off x="5562600" y="4953000"/>
              <a:ext cx="838200" cy="800100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0246" name="TextBox 13"/>
          <p:cNvSpPr txBox="1">
            <a:spLocks noChangeArrowheads="1"/>
          </p:cNvSpPr>
          <p:nvPr/>
        </p:nvSpPr>
        <p:spPr bwMode="auto">
          <a:xfrm>
            <a:off x="6629400" y="914400"/>
            <a:ext cx="43957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latin typeface="Calibri" pitchFamily="34" charset="0"/>
              </a:rPr>
              <a:t>… but only 40% of the students polled have </a:t>
            </a:r>
            <a:br>
              <a:rPr lang="en-US" sz="1800" b="1">
                <a:latin typeface="Calibri" pitchFamily="34" charset="0"/>
              </a:rPr>
            </a:br>
            <a:r>
              <a:rPr lang="en-US" sz="1800" b="1">
                <a:latin typeface="Calibri" pitchFamily="34" charset="0"/>
              </a:rPr>
              <a:t>or plan to do a local internship.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1371600" y="139700"/>
            <a:ext cx="10502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ENROLLED STUDENT SURVEY :: THE  IMPACT  OF  INTERNSHIPS</a:t>
            </a:r>
          </a:p>
        </p:txBody>
      </p:sp>
      <p:pic>
        <p:nvPicPr>
          <p:cNvPr id="20" name="Picture 19" descr="TCC input session 2.jpg"/>
          <p:cNvPicPr>
            <a:picLocks noChangeAspect="1"/>
          </p:cNvPicPr>
          <p:nvPr/>
        </p:nvPicPr>
        <p:blipFill>
          <a:blip r:embed="rId5" cstate="print">
            <a:lum bright="10000" contrast="20000"/>
          </a:blip>
          <a:srcRect t="12000"/>
          <a:stretch>
            <a:fillRect/>
          </a:stretch>
        </p:blipFill>
        <p:spPr bwMode="auto">
          <a:xfrm rot="-87389773">
            <a:off x="0" y="1524000"/>
            <a:ext cx="2895600" cy="1697038"/>
          </a:xfrm>
          <a:prstGeom prst="rect">
            <a:avLst/>
          </a:prstGeom>
          <a:noFill/>
          <a:ln w="9525">
            <a:solidFill>
              <a:srgbClr val="606060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505200" y="1371600"/>
          <a:ext cx="1066800" cy="6172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66800"/>
              </a:tblGrid>
              <a:tr h="2590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51</a:t>
                      </a:r>
                      <a:r>
                        <a:rPr lang="en-US" sz="2400" b="1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400" b="1" baseline="30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plan to leave</a:t>
                      </a:r>
                    </a:p>
                  </a:txBody>
                  <a:tcPr marL="0" marR="0" marT="91440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7D4"/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indent="0" algn="ctr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27</a:t>
                      </a:r>
                      <a:r>
                        <a:rPr lang="en-US" sz="2400" b="1" baseline="300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%</a:t>
                      </a:r>
                    </a:p>
                    <a:p>
                      <a:pPr marL="0" marR="0" lvl="0" indent="0" algn="ctr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undecided</a:t>
                      </a:r>
                      <a:endParaRPr lang="en-US" sz="2400" b="1" baseline="30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91440" marB="0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7D4">
                        <a:alpha val="25000"/>
                      </a:srgb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22</a:t>
                      </a:r>
                      <a:r>
                        <a:rPr lang="en-US" sz="2400" b="1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%</a:t>
                      </a:r>
                    </a:p>
                    <a:p>
                      <a:pPr marL="0" marR="0" lvl="0" indent="0" algn="ctr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plan to stay</a:t>
                      </a:r>
                    </a:p>
                    <a:p>
                      <a:pPr algn="ctr"/>
                      <a:endParaRPr lang="en-US" sz="2400" b="1" baseline="30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91440" anchorCtr="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weighted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0" marR="0" marT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572000" y="2108200"/>
            <a:ext cx="6705600" cy="3810000"/>
            <a:chOff x="4572000" y="2107474"/>
            <a:chExt cx="6705600" cy="3810000"/>
          </a:xfrm>
        </p:grpSpPr>
        <p:cxnSp>
          <p:nvCxnSpPr>
            <p:cNvPr id="11280" name="Straight Connector 18"/>
            <p:cNvCxnSpPr>
              <a:cxnSpLocks noChangeShapeType="1"/>
            </p:cNvCxnSpPr>
            <p:nvPr/>
          </p:nvCxnSpPr>
          <p:spPr bwMode="auto">
            <a:xfrm rot="10800000">
              <a:off x="4572000" y="2667000"/>
              <a:ext cx="1752600" cy="1041400"/>
            </a:xfrm>
            <a:prstGeom prst="line">
              <a:avLst/>
            </a:prstGeom>
            <a:noFill/>
            <a:ln w="47625" algn="ctr">
              <a:solidFill>
                <a:srgbClr val="6F99CB"/>
              </a:solidFill>
              <a:round/>
              <a:headEnd/>
              <a:tailEnd/>
            </a:ln>
          </p:spPr>
        </p:cxnSp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8551" t="11748" r="4233" b="6285"/>
            <a:stretch>
              <a:fillRect/>
            </a:stretch>
          </p:blipFill>
          <p:spPr bwMode="auto">
            <a:xfrm>
              <a:off x="6096000" y="2107474"/>
              <a:ext cx="5181600" cy="3810000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6F99CB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282" name="TextBox 6"/>
            <p:cNvSpPr txBox="1">
              <a:spLocks noChangeArrowheads="1"/>
            </p:cNvSpPr>
            <p:nvPr/>
          </p:nvSpPr>
          <p:spPr bwMode="auto">
            <a:xfrm>
              <a:off x="9464501" y="2526504"/>
              <a:ext cx="5877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91440" bIns="91440" anchor="ctr">
              <a:spAutoFit/>
            </a:bodyPr>
            <a:lstStyle/>
            <a:p>
              <a:pPr algn="r"/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32</a:t>
              </a:r>
              <a:r>
                <a:rPr lang="en-US" sz="1400" baseline="30000">
                  <a:solidFill>
                    <a:schemeClr val="bg1"/>
                  </a:solidFill>
                  <a:latin typeface="Calibri" pitchFamily="34" charset="0"/>
                </a:rPr>
                <a:t>%</a:t>
              </a:r>
            </a:p>
          </p:txBody>
        </p:sp>
        <p:sp>
          <p:nvSpPr>
            <p:cNvPr id="11283" name="TextBox 7"/>
            <p:cNvSpPr txBox="1">
              <a:spLocks noChangeArrowheads="1"/>
            </p:cNvSpPr>
            <p:nvPr/>
          </p:nvSpPr>
          <p:spPr bwMode="auto">
            <a:xfrm>
              <a:off x="8484847" y="3182847"/>
              <a:ext cx="5877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91440" bIns="91440" anchor="ctr">
              <a:spAutoFit/>
            </a:bodyPr>
            <a:lstStyle/>
            <a:p>
              <a:pPr algn="r"/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24</a:t>
              </a:r>
              <a:r>
                <a:rPr lang="en-US" sz="1400" baseline="30000">
                  <a:solidFill>
                    <a:schemeClr val="bg1"/>
                  </a:solidFill>
                  <a:latin typeface="Calibri" pitchFamily="34" charset="0"/>
                </a:rPr>
                <a:t>%</a:t>
              </a:r>
            </a:p>
          </p:txBody>
        </p:sp>
        <p:sp>
          <p:nvSpPr>
            <p:cNvPr id="11284" name="TextBox 8"/>
            <p:cNvSpPr txBox="1">
              <a:spLocks noChangeArrowheads="1"/>
            </p:cNvSpPr>
            <p:nvPr/>
          </p:nvSpPr>
          <p:spPr bwMode="auto">
            <a:xfrm>
              <a:off x="7243953" y="3843259"/>
              <a:ext cx="5877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91440" bIns="91440" anchor="ctr">
              <a:spAutoFit/>
            </a:bodyPr>
            <a:lstStyle/>
            <a:p>
              <a:pPr algn="r"/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14</a:t>
              </a:r>
              <a:r>
                <a:rPr lang="en-US" sz="1400" baseline="30000">
                  <a:solidFill>
                    <a:schemeClr val="bg1"/>
                  </a:solidFill>
                  <a:latin typeface="Calibri" pitchFamily="34" charset="0"/>
                </a:rPr>
                <a:t>%</a:t>
              </a:r>
            </a:p>
          </p:txBody>
        </p:sp>
        <p:sp>
          <p:nvSpPr>
            <p:cNvPr id="11285" name="TextBox 9"/>
            <p:cNvSpPr txBox="1">
              <a:spLocks noChangeArrowheads="1"/>
            </p:cNvSpPr>
            <p:nvPr/>
          </p:nvSpPr>
          <p:spPr bwMode="auto">
            <a:xfrm>
              <a:off x="7026252" y="4488842"/>
              <a:ext cx="5877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91440" bIns="91440" anchor="ctr">
              <a:spAutoFit/>
            </a:bodyPr>
            <a:lstStyle/>
            <a:p>
              <a:pPr algn="r"/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12</a:t>
              </a:r>
              <a:r>
                <a:rPr lang="en-US" sz="1400" baseline="30000">
                  <a:solidFill>
                    <a:schemeClr val="bg1"/>
                  </a:solidFill>
                  <a:latin typeface="Calibri" pitchFamily="34" charset="0"/>
                </a:rPr>
                <a:t>%</a:t>
              </a:r>
            </a:p>
          </p:txBody>
        </p:sp>
        <p:sp>
          <p:nvSpPr>
            <p:cNvPr id="11286" name="TextBox 10"/>
            <p:cNvSpPr txBox="1">
              <a:spLocks noChangeArrowheads="1"/>
            </p:cNvSpPr>
            <p:nvPr/>
          </p:nvSpPr>
          <p:spPr bwMode="auto">
            <a:xfrm>
              <a:off x="6536425" y="5166705"/>
              <a:ext cx="5877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91440" bIns="91440" anchor="ctr">
              <a:spAutoFit/>
            </a:bodyPr>
            <a:lstStyle/>
            <a:p>
              <a:pPr algn="r"/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8</a:t>
              </a:r>
              <a:r>
                <a:rPr lang="en-US" sz="1400" baseline="30000">
                  <a:solidFill>
                    <a:schemeClr val="bg1"/>
                  </a:solidFill>
                  <a:latin typeface="Calibri" pitchFamily="34" charset="0"/>
                </a:rPr>
                <a:t>%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24800" y="4342674"/>
              <a:ext cx="3276600" cy="15700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4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KEY </a:t>
              </a:r>
              <a:br>
                <a:rPr lang="en-US" sz="24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</a:br>
              <a:r>
                <a:rPr lang="en-US" sz="24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REASONS </a:t>
              </a:r>
              <a:br>
                <a:rPr lang="en-US" sz="24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</a:br>
              <a:r>
                <a:rPr lang="en-US" sz="24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FOR LEAVING </a:t>
              </a:r>
              <a:br>
                <a:rPr lang="en-US" sz="24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</a:br>
              <a:r>
                <a:rPr lang="en-US" sz="24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TALLAHASSEE</a:t>
              </a: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1187450" y="0"/>
            <a:ext cx="10699750" cy="685800"/>
          </a:xfrm>
          <a:prstGeom prst="rect">
            <a:avLst/>
          </a:prstGeom>
        </p:spPr>
        <p:txBody>
          <a:bodyPr anchor="ctr"/>
          <a:lstStyle/>
          <a:p>
            <a:pPr algn="r" defTabSz="1095375" eaLnBrk="0" hangingPunct="0">
              <a:defRPr/>
            </a:pPr>
            <a:r>
              <a:rPr lang="en-US" sz="2000" kern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CURRENT  STUDENTS :: FUTURE  PLANS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667000" y="914400"/>
            <a:ext cx="3124200" cy="4064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ENROLLED STUDENTS</a:t>
            </a:r>
          </a:p>
        </p:txBody>
      </p:sp>
      <p:pic>
        <p:nvPicPr>
          <p:cNvPr id="24" name="Picture 23" descr="FSUAmandaGonzales.jpg"/>
          <p:cNvPicPr>
            <a:picLocks noChangeAspect="1"/>
          </p:cNvPicPr>
          <p:nvPr/>
        </p:nvPicPr>
        <p:blipFill>
          <a:blip r:embed="rId4" cstate="print"/>
          <a:srcRect l="7813" t="46875" r="26562"/>
          <a:stretch>
            <a:fillRect/>
          </a:stretch>
        </p:blipFill>
        <p:spPr>
          <a:xfrm>
            <a:off x="228600" y="2362200"/>
            <a:ext cx="1581150" cy="19208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Dem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bel" pitchFamily="34" charset="0"/>
          </a:defRPr>
        </a:defPPr>
      </a:lstStyle>
    </a:lnDef>
    <a:txDef>
      <a:spPr>
        <a:noFill/>
      </a:spPr>
      <a:bodyPr wrap="square" lIns="45720" rIns="0" rtlCol="0">
        <a:spAutoFit/>
      </a:bodyPr>
      <a:lstStyle>
        <a:defPPr marL="176213" indent="-176213">
          <a:lnSpc>
            <a:spcPct val="90000"/>
          </a:lnSpc>
          <a:defRPr sz="1600" b="1" dirty="0" smtClean="0">
            <a:latin typeface="Calibri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22551</TotalTime>
  <Words>639</Words>
  <Application>Microsoft Office PowerPoint</Application>
  <PresentationFormat>Custom</PresentationFormat>
  <Paragraphs>320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Corbel</vt:lpstr>
      <vt:lpstr>Arial</vt:lpstr>
      <vt:lpstr>Franklin Gothic Demi</vt:lpstr>
      <vt:lpstr>Perpetua</vt:lpstr>
      <vt:lpstr>Franklin Gothic Medium Cond</vt:lpstr>
      <vt:lpstr>Franklin Gothic Book</vt:lpstr>
      <vt:lpstr>Calibri</vt:lpstr>
      <vt:lpstr>Wingdings</vt:lpstr>
      <vt:lpstr>Times New Roman</vt:lpstr>
      <vt:lpstr>Monotype Sorts</vt:lpstr>
      <vt:lpstr>Default Design</vt:lpstr>
      <vt:lpstr>Slide 1</vt:lpstr>
      <vt:lpstr>INCLUDED  IN  THIS  PRESENTATION</vt:lpstr>
      <vt:lpstr>Slide 3</vt:lpstr>
      <vt:lpstr>OVERALL  GRADUATE  RETENTION  RATE</vt:lpstr>
      <vt:lpstr>Slide 5</vt:lpstr>
      <vt:lpstr>Slide 6</vt:lpstr>
      <vt:lpstr>OVERALL GRADUATE RETENTION RATES …INFLUENCE OF INTERNSHIPS</vt:lpstr>
      <vt:lpstr>Slide 8</vt:lpstr>
      <vt:lpstr>Slide 9</vt:lpstr>
      <vt:lpstr>TOP  TAKEAWAYS  FROM  ENROLLED STUDENTS</vt:lpstr>
      <vt:lpstr>(cont.)  TOP  TAKEAWAYS</vt:lpstr>
      <vt:lpstr>BRINGING  IT  ALL  TOGETHER</vt:lpstr>
      <vt:lpstr>Slide 13</vt:lpstr>
      <vt:lpstr>TALLAHASSEE  CORE  MESSAGING  ATTRIBUTES</vt:lpstr>
      <vt:lpstr>RECOMMENDED  NAME  FOR  PROGRAM  AND  WEB SITE</vt:lpstr>
      <vt:lpstr>Slide 16</vt:lpstr>
      <vt:lpstr>Slide 17</vt:lpstr>
    </vt:vector>
  </TitlesOfParts>
  <Company>Collegia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Hoffman</dc:creator>
  <cp:lastModifiedBy>Mike</cp:lastModifiedBy>
  <cp:revision>1003</cp:revision>
  <dcterms:created xsi:type="dcterms:W3CDTF">2007-11-19T02:49:09Z</dcterms:created>
  <dcterms:modified xsi:type="dcterms:W3CDTF">2011-09-08T14:41:18Z</dcterms:modified>
</cp:coreProperties>
</file>